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4"/>
  </p:sldMasterIdLst>
  <p:notesMasterIdLst>
    <p:notesMasterId r:id="rId37"/>
  </p:notesMasterIdLst>
  <p:handoutMasterIdLst>
    <p:handoutMasterId r:id="rId38"/>
  </p:handoutMasterIdLst>
  <p:sldIdLst>
    <p:sldId id="270" r:id="rId5"/>
    <p:sldId id="419" r:id="rId6"/>
    <p:sldId id="785" r:id="rId7"/>
    <p:sldId id="812" r:id="rId8"/>
    <p:sldId id="813" r:id="rId9"/>
    <p:sldId id="811" r:id="rId10"/>
    <p:sldId id="449" r:id="rId11"/>
    <p:sldId id="435" r:id="rId12"/>
    <p:sldId id="436" r:id="rId13"/>
    <p:sldId id="441" r:id="rId14"/>
    <p:sldId id="437" r:id="rId15"/>
    <p:sldId id="776" r:id="rId16"/>
    <p:sldId id="451" r:id="rId17"/>
    <p:sldId id="446" r:id="rId18"/>
    <p:sldId id="814" r:id="rId19"/>
    <p:sldId id="783" r:id="rId20"/>
    <p:sldId id="454" r:id="rId21"/>
    <p:sldId id="778" r:id="rId22"/>
    <p:sldId id="745" r:id="rId23"/>
    <p:sldId id="779" r:id="rId24"/>
    <p:sldId id="781" r:id="rId25"/>
    <p:sldId id="771" r:id="rId26"/>
    <p:sldId id="762" r:id="rId27"/>
    <p:sldId id="737" r:id="rId28"/>
    <p:sldId id="744" r:id="rId29"/>
    <p:sldId id="784" r:id="rId30"/>
    <p:sldId id="734" r:id="rId31"/>
    <p:sldId id="735" r:id="rId32"/>
    <p:sldId id="455" r:id="rId33"/>
    <p:sldId id="736" r:id="rId34"/>
    <p:sldId id="430" r:id="rId35"/>
    <p:sldId id="432" r:id="rId36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6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66D09C2-0FC6-42AD-A27A-A345329861ED}">
          <p14:sldIdLst>
            <p14:sldId id="270"/>
            <p14:sldId id="419"/>
            <p14:sldId id="785"/>
            <p14:sldId id="812"/>
            <p14:sldId id="813"/>
            <p14:sldId id="811"/>
            <p14:sldId id="449"/>
            <p14:sldId id="435"/>
            <p14:sldId id="436"/>
            <p14:sldId id="441"/>
            <p14:sldId id="437"/>
            <p14:sldId id="776"/>
            <p14:sldId id="451"/>
            <p14:sldId id="446"/>
            <p14:sldId id="814"/>
            <p14:sldId id="783"/>
            <p14:sldId id="454"/>
            <p14:sldId id="778"/>
            <p14:sldId id="745"/>
            <p14:sldId id="779"/>
            <p14:sldId id="781"/>
            <p14:sldId id="771"/>
            <p14:sldId id="762"/>
            <p14:sldId id="737"/>
            <p14:sldId id="744"/>
            <p14:sldId id="784"/>
            <p14:sldId id="734"/>
            <p14:sldId id="735"/>
            <p14:sldId id="455"/>
            <p14:sldId id="736"/>
            <p14:sldId id="430"/>
            <p14:sldId id="4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5" autoAdjust="0"/>
    <p:restoredTop sz="94660"/>
  </p:normalViewPr>
  <p:slideViewPr>
    <p:cSldViewPr>
      <p:cViewPr varScale="1">
        <p:scale>
          <a:sx n="114" d="100"/>
          <a:sy n="114" d="100"/>
        </p:scale>
        <p:origin x="13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ea typeface="+mn-ea"/>
                <a:cs typeface="+mn-cs"/>
              </a:defRPr>
            </a:pPr>
            <a:r>
              <a:rPr lang="en-US" sz="1600" dirty="0"/>
              <a:t>$30.88M COVID-19 Impact to Budget</a:t>
            </a:r>
          </a:p>
        </c:rich>
      </c:tx>
      <c:layout>
        <c:manualLayout>
          <c:xMode val="edge"/>
          <c:yMode val="edge"/>
          <c:x val="0.11748633879781421"/>
          <c:y val="4.6653391662678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216907588044032"/>
          <c:y val="0.24993245685202131"/>
          <c:w val="0.59834841540329853"/>
          <c:h val="0.6006735044845897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Direct COVID-19 Impact to Budget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EC0-470D-A58A-E0FB850E1FAB}"/>
              </c:ext>
            </c:extLst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EC0-470D-A58A-E0FB850E1FAB}"/>
              </c:ext>
            </c:extLst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EC0-470D-A58A-E0FB850E1FAB}"/>
              </c:ext>
            </c:extLst>
          </c:dPt>
          <c:dLbls>
            <c:dLbl>
              <c:idx val="0"/>
              <c:layout>
                <c:manualLayout>
                  <c:x val="0.38411793812658662"/>
                  <c:y val="-0.1114454232028774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 Light"/>
                        <a:ea typeface="+mn-ea"/>
                        <a:cs typeface="+mn-cs"/>
                      </a:defRPr>
                    </a:pPr>
                    <a:fld id="{9AD9DFAB-D273-4845-91C8-4A419857B950}" type="CATEGORYNAME">
                      <a:rPr lang="en-US" sz="1100"/>
                      <a:pPr>
                        <a:defRPr sz="1100"/>
                      </a:pPr>
                      <a:t>[CATEGORY NAME]</a:t>
                    </a:fld>
                    <a:r>
                      <a:rPr lang="en-US" sz="1100" baseline="0" dirty="0"/>
                      <a:t>, </a:t>
                    </a:r>
                    <a:fld id="{DE47DD32-D51A-4B12-8D18-910516E97636}" type="VALUE">
                      <a:rPr lang="en-US" sz="1100" baseline="0" smtClean="0"/>
                      <a:pPr>
                        <a:defRPr sz="1100"/>
                      </a:pPr>
                      <a:t>[VALUE]</a:t>
                    </a:fld>
                    <a:r>
                      <a:rPr lang="en-US" sz="1100" baseline="0" dirty="0"/>
                      <a:t>M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Helvetica Ligh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EC0-470D-A58A-E0FB850E1FAB}"/>
                </c:ext>
              </c:extLst>
            </c:dLbl>
            <c:dLbl>
              <c:idx val="1"/>
              <c:layout>
                <c:manualLayout>
                  <c:x val="0.31134761843294179"/>
                  <c:y val="0.1724105368813537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 Light"/>
                        <a:ea typeface="+mn-ea"/>
                        <a:cs typeface="+mn-cs"/>
                      </a:defRPr>
                    </a:pPr>
                    <a:fld id="{222EC170-C60A-4388-AE3F-ED2DD0F3891A}" type="CATEGORYNAME">
                      <a:rPr lang="en-US" sz="1100"/>
                      <a:pPr>
                        <a:defRPr sz="1100"/>
                      </a:pPr>
                      <a:t>[CATEGORY NAME]</a:t>
                    </a:fld>
                    <a:r>
                      <a:rPr lang="en-US" sz="1100" baseline="0" dirty="0"/>
                      <a:t>, </a:t>
                    </a:r>
                    <a:fld id="{40C40BB1-0C71-4DA0-A44B-DF88E0397D03}" type="VALUE">
                      <a:rPr lang="en-US" sz="1100" baseline="0" smtClean="0"/>
                      <a:pPr>
                        <a:defRPr sz="1100"/>
                      </a:pPr>
                      <a:t>[VALUE]</a:t>
                    </a:fld>
                    <a:r>
                      <a:rPr lang="en-US" sz="1100" baseline="0" dirty="0"/>
                      <a:t>M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Helvetica Ligh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43982616926982"/>
                      <c:h val="0.1724025416266453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EC0-470D-A58A-E0FB850E1FAB}"/>
                </c:ext>
              </c:extLst>
            </c:dLbl>
            <c:dLbl>
              <c:idx val="2"/>
              <c:layout>
                <c:manualLayout>
                  <c:x val="-0.25063906458414009"/>
                  <c:y val="0.1919018874203310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1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 Light"/>
                        <a:ea typeface="+mn-ea"/>
                        <a:cs typeface="+mn-cs"/>
                      </a:defRPr>
                    </a:pPr>
                    <a:fld id="{4496F2B1-D148-4B3D-8754-D1757FFEF539}" type="CATEGORYNAME">
                      <a:rPr lang="en-US" sz="1100"/>
                      <a:pPr>
                        <a:defRPr sz="1100"/>
                      </a:pPr>
                      <a:t>[CATEGORY NAME]</a:t>
                    </a:fld>
                    <a:r>
                      <a:rPr lang="en-US" sz="1100" dirty="0"/>
                      <a:t>, </a:t>
                    </a:r>
                    <a:fld id="{03AEACA7-2F5B-4258-B687-CDCA80662F50}" type="VALUE">
                      <a:rPr lang="en-US" sz="1100"/>
                      <a:pPr>
                        <a:defRPr sz="1100"/>
                      </a:pPr>
                      <a:t>[VALUE]</a:t>
                    </a:fld>
                    <a:r>
                      <a:rPr lang="en-US" sz="1100" dirty="0"/>
                      <a:t>M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Helvetica Ligh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44572092422871"/>
                      <c:h val="0.150267354834806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EC0-470D-A58A-E0FB850E1F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 Ligh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Lost Revenue</c:v>
                </c:pt>
                <c:pt idx="1">
                  <c:v>Direct COVID-19 Expenses</c:v>
                </c:pt>
                <c:pt idx="2">
                  <c:v>Room and Board Refunds Issued</c:v>
                </c:pt>
              </c:strCache>
            </c:strRef>
          </c:cat>
          <c:val>
            <c:numRef>
              <c:f>Sheet1!$B$2:$B$4</c:f>
              <c:numCache>
                <c:formatCode>"$"#,##0.00_);[Red]\("$"#,##0.00\)</c:formatCode>
                <c:ptCount val="3"/>
                <c:pt idx="0">
                  <c:v>23.454000000000001</c:v>
                </c:pt>
                <c:pt idx="1">
                  <c:v>3.21</c:v>
                </c:pt>
                <c:pt idx="2">
                  <c:v>4.22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C0-470D-A58A-E0FB850E1F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34"/>
        <c:holeSize val="3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Helvetica Ligh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76788057742782"/>
          <c:y val="4.6161127776337227E-2"/>
          <c:w val="0.8836487860892388"/>
          <c:h val="0.788597134347232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FYE Enrollment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6532757413986067E-2"/>
                  <c:y val="-7.2196962556238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F3-457F-ACAB-585BA56C385A}"/>
                </c:ext>
              </c:extLst>
            </c:dLbl>
            <c:dLbl>
              <c:idx val="1"/>
              <c:layout>
                <c:manualLayout>
                  <c:x val="-2.3825711356947426E-2"/>
                  <c:y val="-9.548630531631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F3-457F-ACAB-585BA56C385A}"/>
                </c:ext>
              </c:extLst>
            </c:dLbl>
            <c:dLbl>
              <c:idx val="2"/>
              <c:layout>
                <c:manualLayout>
                  <c:x val="-1.1118665299908799E-2"/>
                  <c:y val="-9.78152395923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F1-4542-B6C1-830AC7F71543}"/>
                </c:ext>
              </c:extLst>
            </c:dLbl>
            <c:dLbl>
              <c:idx val="3"/>
              <c:layout>
                <c:manualLayout>
                  <c:x val="-2.7002472871207085E-2"/>
                  <c:y val="-7.2196962556238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F3-457F-ACAB-585BA56C385A}"/>
                </c:ext>
              </c:extLst>
            </c:dLbl>
            <c:dLbl>
              <c:idx val="4"/>
              <c:layout>
                <c:manualLayout>
                  <c:x val="-3.6532757413986053E-2"/>
                  <c:y val="-6.9868028280230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F1-4542-B6C1-830AC7F71543}"/>
                </c:ext>
              </c:extLst>
            </c:dLbl>
            <c:dLbl>
              <c:idx val="5"/>
              <c:layout>
                <c:manualLayout>
                  <c:x val="-3.4869065786160849E-2"/>
                  <c:y val="-9.6468410007663791E-2"/>
                </c:manualLayout>
              </c:layout>
              <c:tx>
                <c:rich>
                  <a:bodyPr/>
                  <a:lstStyle/>
                  <a:p>
                    <a:fld id="{99687841-BB06-4704-8D26-E690D3FB33A0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,</a:t>
                    </a:r>
                    <a:r>
                      <a:rPr lang="en-US" baseline="0" dirty="0"/>
                      <a:t> est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CF1-4542-B6C1-830AC7F71543}"/>
                </c:ext>
              </c:extLst>
            </c:dLbl>
            <c:dLbl>
              <c:idx val="6"/>
              <c:layout>
                <c:manualLayout>
                  <c:x val="-5.1419820514154247E-3"/>
                  <c:y val="-6.5210228193957012E-2"/>
                </c:manualLayout>
              </c:layout>
              <c:tx>
                <c:rich>
                  <a:bodyPr/>
                  <a:lstStyle/>
                  <a:p>
                    <a:fld id="{EF63D6B9-7055-4C1F-875B-C30B0AC43532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, est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CF1-4542-B6C1-830AC7F71543}"/>
                </c:ext>
              </c:extLst>
            </c:dLbl>
            <c:dLbl>
              <c:idx val="7"/>
              <c:layout>
                <c:manualLayout>
                  <c:x val="-1.7472188328428114E-2"/>
                  <c:y val="-9.5486305316315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F1-4542-B6C1-830AC7F71543}"/>
                </c:ext>
              </c:extLst>
            </c:dLbl>
            <c:dLbl>
              <c:idx val="8"/>
              <c:layout>
                <c:manualLayout>
                  <c:x val="-2.3825711356947426E-2"/>
                  <c:y val="-8.8499502488292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F1-4542-B6C1-830AC7F71543}"/>
                </c:ext>
              </c:extLst>
            </c:dLbl>
            <c:dLbl>
              <c:idx val="9"/>
              <c:layout>
                <c:manualLayout>
                  <c:x val="4.7651422713894855E-3"/>
                  <c:y val="-7.6854831108253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CA-4FC9-B018-2218ACE7AC2C}"/>
                </c:ext>
              </c:extLst>
            </c:dLbl>
            <c:dLbl>
              <c:idx val="10"/>
              <c:layout>
                <c:manualLayout>
                  <c:x val="-0.11277503375621782"/>
                  <c:y val="9.5486305316315204E-2"/>
                </c:manualLayout>
              </c:layout>
              <c:tx>
                <c:rich>
                  <a:bodyPr/>
                  <a:lstStyle/>
                  <a:p>
                    <a:fld id="{57DC6D39-9704-43F6-B11B-204928A06FE3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-est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0CA-4FC9-B018-2218ACE7AC2C}"/>
                </c:ext>
              </c:extLst>
            </c:dLbl>
            <c:dLbl>
              <c:idx val="11"/>
              <c:layout>
                <c:manualLayout>
                  <c:x val="-7.8288483850353242E-3"/>
                  <c:y val="8.466936935079880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5,730-est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0CA-4FC9-B018-2218ACE7AC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 Ligh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FY18</c:v>
                </c:pt>
                <c:pt idx="1">
                  <c:v>FY19</c:v>
                </c:pt>
                <c:pt idx="2">
                  <c:v>FY20</c:v>
                </c:pt>
                <c:pt idx="3">
                  <c:v>FY21</c:v>
                </c:pt>
                <c:pt idx="4">
                  <c:v>FY22</c:v>
                </c:pt>
                <c:pt idx="5">
                  <c:v>FY23</c:v>
                </c:pt>
                <c:pt idx="6">
                  <c:v>FY24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7357</c:v>
                </c:pt>
                <c:pt idx="1">
                  <c:v>7216</c:v>
                </c:pt>
                <c:pt idx="2">
                  <c:v>7000</c:v>
                </c:pt>
                <c:pt idx="3">
                  <c:v>6599</c:v>
                </c:pt>
                <c:pt idx="4">
                  <c:v>6025</c:v>
                </c:pt>
                <c:pt idx="5">
                  <c:v>5760</c:v>
                </c:pt>
                <c:pt idx="6">
                  <c:v>5730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CF1-4542-B6C1-830AC7F715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416360"/>
        <c:axId val="401416688"/>
      </c:lineChart>
      <c:catAx>
        <c:axId val="401416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ea typeface="+mn-ea"/>
                <a:cs typeface="+mn-cs"/>
              </a:defRPr>
            </a:pPr>
            <a:endParaRPr lang="en-US"/>
          </a:p>
        </c:txPr>
        <c:crossAx val="401416688"/>
        <c:crosses val="autoZero"/>
        <c:auto val="1"/>
        <c:lblAlgn val="ctr"/>
        <c:lblOffset val="100"/>
        <c:noMultiLvlLbl val="0"/>
      </c:catAx>
      <c:valAx>
        <c:axId val="401416688"/>
        <c:scaling>
          <c:orientation val="minMax"/>
          <c:max val="9000"/>
          <c:min val="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ea typeface="+mn-ea"/>
                <a:cs typeface="+mn-cs"/>
              </a:defRPr>
            </a:pPr>
            <a:endParaRPr lang="en-US"/>
          </a:p>
        </c:txPr>
        <c:crossAx val="401416360"/>
        <c:crosses val="autoZero"/>
        <c:crossBetween val="between"/>
        <c:majorUnit val="4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Helvetica Light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76788057742782"/>
          <c:y val="0.14477627674397195"/>
          <c:w val="0.8836487860892388"/>
          <c:h val="0.6899820374015748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NEF Enrollment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7091110139010401E-2"/>
                  <c:y val="0.1023144053882210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B6-4A4B-B4D6-569CDEA84B8F}"/>
                </c:ext>
              </c:extLst>
            </c:dLbl>
            <c:dLbl>
              <c:idx val="1"/>
              <c:layout>
                <c:manualLayout>
                  <c:x val="-6.6713084475551646E-2"/>
                  <c:y val="7.47270523526653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B6-4A4B-B4D6-569CDEA84B8F}"/>
                </c:ext>
              </c:extLst>
            </c:dLbl>
            <c:dLbl>
              <c:idx val="2"/>
              <c:layout>
                <c:manualLayout>
                  <c:x val="-8.332567804024503E-2"/>
                  <c:y val="8.11073924615634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2B6-4A4B-B4D6-569CDEA84B8F}"/>
                </c:ext>
              </c:extLst>
            </c:dLbl>
            <c:dLbl>
              <c:idx val="3"/>
              <c:layout>
                <c:manualLayout>
                  <c:x val="-0.10547487119665597"/>
                  <c:y val="4.5962707825130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B6-4A4B-B4D6-569CDEA84B8F}"/>
                </c:ext>
              </c:extLst>
            </c:dLbl>
            <c:dLbl>
              <c:idx val="4"/>
              <c:layout>
                <c:manualLayout>
                  <c:x val="-0.10030098668222039"/>
                  <c:y val="2.7058353385384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2B6-4A4B-B4D6-569CDEA84B8F}"/>
                </c:ext>
              </c:extLst>
            </c:dLbl>
            <c:dLbl>
              <c:idx val="5"/>
              <c:layout>
                <c:manualLayout>
                  <c:x val="-7.1515140468552549E-2"/>
                  <c:y val="6.63581757470469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B6-4A4B-B4D6-569CDEA84B8F}"/>
                </c:ext>
              </c:extLst>
            </c:dLbl>
            <c:dLbl>
              <c:idx val="6"/>
              <c:layout>
                <c:manualLayout>
                  <c:x val="-4.3202221250121513E-2"/>
                  <c:y val="9.4619652230608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2B6-4A4B-B4D6-569CDEA84B8F}"/>
                </c:ext>
              </c:extLst>
            </c:dLbl>
            <c:dLbl>
              <c:idx val="7"/>
              <c:layout>
                <c:manualLayout>
                  <c:x val="-2.3148148148148147E-2"/>
                  <c:y val="-6.4021512368718295E-2"/>
                </c:manualLayout>
              </c:layout>
              <c:tx>
                <c:rich>
                  <a:bodyPr/>
                  <a:lstStyle/>
                  <a:p>
                    <a:fld id="{9D67AD82-6109-4813-9EC8-AA4E4F598380}" type="VALUE">
                      <a:rPr lang="en-US" smtClean="0"/>
                      <a:pPr/>
                      <a:t>[VALUE]</a:t>
                    </a:fld>
                    <a:r>
                      <a:rPr lang="en-US" baseline="0" dirty="0"/>
                      <a:t> 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B6-4A4B-B4D6-569CDEA84B8F}"/>
                </c:ext>
              </c:extLst>
            </c:dLbl>
            <c:dLbl>
              <c:idx val="8"/>
              <c:layout>
                <c:manualLayout>
                  <c:x val="-3.0864197530864085E-2"/>
                  <c:y val="5.3591962950447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B6-4A4B-B4D6-569CDEA84B8F}"/>
                </c:ext>
              </c:extLst>
            </c:dLbl>
            <c:dLbl>
              <c:idx val="9"/>
              <c:layout>
                <c:manualLayout>
                  <c:x val="-0.11560039370078752"/>
                  <c:y val="7.58006436727219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2B6-4A4B-B4D6-569CDEA84B8F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 Ligh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1587</c:v>
                </c:pt>
                <c:pt idx="1">
                  <c:v>1557</c:v>
                </c:pt>
                <c:pt idx="2">
                  <c:v>1546</c:v>
                </c:pt>
                <c:pt idx="3">
                  <c:v>1558</c:v>
                </c:pt>
                <c:pt idx="4">
                  <c:v>1267</c:v>
                </c:pt>
                <c:pt idx="5">
                  <c:v>1101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2B6-4A4B-B4D6-569CDEA84B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416360"/>
        <c:axId val="401416688"/>
      </c:lineChart>
      <c:catAx>
        <c:axId val="401416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ea typeface="+mn-ea"/>
                <a:cs typeface="+mn-cs"/>
              </a:defRPr>
            </a:pPr>
            <a:endParaRPr lang="en-US"/>
          </a:p>
        </c:txPr>
        <c:crossAx val="401416688"/>
        <c:crosses val="autoZero"/>
        <c:auto val="1"/>
        <c:lblAlgn val="ctr"/>
        <c:lblOffset val="100"/>
        <c:noMultiLvlLbl val="0"/>
      </c:catAx>
      <c:valAx>
        <c:axId val="401416688"/>
        <c:scaling>
          <c:orientation val="minMax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ea typeface="+mn-ea"/>
                <a:cs typeface="+mn-cs"/>
              </a:defRPr>
            </a:pPr>
            <a:endParaRPr lang="en-US"/>
          </a:p>
        </c:txPr>
        <c:crossAx val="401416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Helvetica Light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76788057742782"/>
          <c:y val="0.14477627674397195"/>
          <c:w val="0.8836487860892388"/>
          <c:h val="0.6899820374015748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NEF Enrollment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1.0802469135802469E-2"/>
                  <c:y val="-7.5724799621447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8E-43A2-B77E-E57A4EA97D49}"/>
                </c:ext>
              </c:extLst>
            </c:dLbl>
            <c:dLbl>
              <c:idx val="1"/>
              <c:layout>
                <c:manualLayout>
                  <c:x val="1.3888888888888888E-2"/>
                  <c:y val="-4.2405887788010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AE6-424E-BB23-E7CE8D2E581A}"/>
                </c:ext>
              </c:extLst>
            </c:dLbl>
            <c:dLbl>
              <c:idx val="2"/>
              <c:layout>
                <c:manualLayout>
                  <c:x val="0"/>
                  <c:y val="-7.8753791606305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8E-43A2-B77E-E57A4EA97D49}"/>
                </c:ext>
              </c:extLst>
            </c:dLbl>
            <c:dLbl>
              <c:idx val="3"/>
              <c:layout>
                <c:manualLayout>
                  <c:x val="2.1604938271604826E-2"/>
                  <c:y val="-5.149286374258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E6-424E-BB23-E7CE8D2E581A}"/>
                </c:ext>
              </c:extLst>
            </c:dLbl>
            <c:dLbl>
              <c:idx val="4"/>
              <c:layout>
                <c:manualLayout>
                  <c:x val="1.5432098765432098E-2"/>
                  <c:y val="-7.26958076365896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8E-43A2-B77E-E57A4EA97D49}"/>
                </c:ext>
              </c:extLst>
            </c:dLbl>
            <c:dLbl>
              <c:idx val="5"/>
              <c:layout>
                <c:manualLayout>
                  <c:x val="0"/>
                  <c:y val="-0.1029857274851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E6-424E-BB23-E7CE8D2E581A}"/>
                </c:ext>
              </c:extLst>
            </c:dLbl>
            <c:dLbl>
              <c:idx val="6"/>
              <c:layout>
                <c:manualLayout>
                  <c:x val="3.0864197530864196E-3"/>
                  <c:y val="-8.1782783591163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AE6-424E-BB23-E7CE8D2E581A}"/>
                </c:ext>
              </c:extLst>
            </c:dLbl>
            <c:dLbl>
              <c:idx val="7"/>
              <c:layout>
                <c:manualLayout>
                  <c:x val="-1.2345679012345793E-2"/>
                  <c:y val="-7.5724799621447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E6-441B-8096-11A5283807D2}"/>
                </c:ext>
              </c:extLst>
            </c:dLbl>
            <c:dLbl>
              <c:idx val="8"/>
              <c:layout>
                <c:manualLayout>
                  <c:x val="-9.259259259259486E-3"/>
                  <c:y val="-6.6637823666873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E6-441B-8096-11A5283807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 Ligh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564</c:v>
                </c:pt>
                <c:pt idx="1">
                  <c:v>550</c:v>
                </c:pt>
                <c:pt idx="2" formatCode="General">
                  <c:v>540</c:v>
                </c:pt>
                <c:pt idx="3" formatCode="General">
                  <c:v>456</c:v>
                </c:pt>
                <c:pt idx="4" formatCode="General">
                  <c:v>386</c:v>
                </c:pt>
                <c:pt idx="5" formatCode="General">
                  <c:v>390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AE6-424E-BB23-E7CE8D2E5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416360"/>
        <c:axId val="401416688"/>
      </c:lineChart>
      <c:catAx>
        <c:axId val="401416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ea typeface="+mn-ea"/>
                <a:cs typeface="+mn-cs"/>
              </a:defRPr>
            </a:pPr>
            <a:endParaRPr lang="en-US"/>
          </a:p>
        </c:txPr>
        <c:crossAx val="401416688"/>
        <c:crosses val="autoZero"/>
        <c:auto val="1"/>
        <c:lblAlgn val="ctr"/>
        <c:lblOffset val="100"/>
        <c:noMultiLvlLbl val="0"/>
      </c:catAx>
      <c:valAx>
        <c:axId val="401416688"/>
        <c:scaling>
          <c:orientation val="minMax"/>
          <c:min val="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ea typeface="+mn-ea"/>
                <a:cs typeface="+mn-cs"/>
              </a:defRPr>
            </a:pPr>
            <a:endParaRPr lang="en-US"/>
          </a:p>
        </c:txPr>
        <c:crossAx val="401416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Helvetica Light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Helvetica Light"/>
              </a:defRPr>
            </a:pPr>
            <a:r>
              <a:rPr lang="en-US" dirty="0">
                <a:latin typeface="Helvetica Light"/>
              </a:rPr>
              <a:t>Annual Undergraduate Tuition – Full Time</a:t>
            </a:r>
            <a:r>
              <a:rPr lang="en-US" baseline="0" dirty="0">
                <a:latin typeface="Helvetica Light"/>
              </a:rPr>
              <a:t> Student</a:t>
            </a:r>
            <a:endParaRPr lang="en-US" dirty="0">
              <a:latin typeface="Helvetica Light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Annual UG Tuition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E99-425D-98F7-3A101D479351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3-6E99-425D-98F7-3A101D47935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6E99-425D-98F7-3A101D47935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6E99-425D-98F7-3A101D47935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9-6E99-425D-98F7-3A101D47935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6E99-425D-98F7-3A101D479351}"/>
              </c:ext>
            </c:extLst>
          </c:dPt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>
                    <a:latin typeface="Helvetica Ligh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MN State U - Mankato</c:v>
                </c:pt>
                <c:pt idx="1">
                  <c:v>Winona State University</c:v>
                </c:pt>
                <c:pt idx="2">
                  <c:v>Bemidji State University</c:v>
                </c:pt>
                <c:pt idx="3">
                  <c:v>UW - La Crosse</c:v>
                </c:pt>
                <c:pt idx="4">
                  <c:v>UW - Madison</c:v>
                </c:pt>
                <c:pt idx="5">
                  <c:v>U of M - Twin Cities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8072</c:v>
                </c:pt>
                <c:pt idx="1">
                  <c:v>8181</c:v>
                </c:pt>
                <c:pt idx="2">
                  <c:v>8690</c:v>
                </c:pt>
                <c:pt idx="3">
                  <c:v>9999</c:v>
                </c:pt>
                <c:pt idx="4">
                  <c:v>13532</c:v>
                </c:pt>
                <c:pt idx="5">
                  <c:v>15368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99-425D-98F7-3A101D479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4846736"/>
        <c:axId val="384849088"/>
      </c:barChart>
      <c:catAx>
        <c:axId val="3848467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Helvetica Light"/>
              </a:defRPr>
            </a:pPr>
            <a:endParaRPr lang="en-US"/>
          </a:p>
        </c:txPr>
        <c:crossAx val="384849088"/>
        <c:crosses val="autoZero"/>
        <c:auto val="1"/>
        <c:lblAlgn val="ctr"/>
        <c:lblOffset val="100"/>
        <c:noMultiLvlLbl val="0"/>
      </c:catAx>
      <c:valAx>
        <c:axId val="384849088"/>
        <c:scaling>
          <c:orientation val="minMax"/>
          <c:max val="1600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Helvetica Light"/>
              </a:defRPr>
            </a:pPr>
            <a:endParaRPr lang="en-US"/>
          </a:p>
        </c:txPr>
        <c:crossAx val="384846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Tuition</c:v>
                </c:pt>
              </c:strCache>
            </c:strRef>
          </c:tx>
          <c:marker>
            <c:symbol val="diamond"/>
            <c:size val="3"/>
          </c:marker>
          <c:dLbls>
            <c:dLbl>
              <c:idx val="0"/>
              <c:layout>
                <c:manualLayout>
                  <c:x val="2.6455026455026454E-3"/>
                  <c:y val="-5.3030295121943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48-4B4E-A632-279F3065C055}"/>
                </c:ext>
              </c:extLst>
            </c:dLbl>
            <c:dLbl>
              <c:idx val="1"/>
              <c:layout>
                <c:manualLayout>
                  <c:x val="-2.9100529100529075E-2"/>
                  <c:y val="-0.101641398983725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48-4B4E-A632-279F3065C055}"/>
                </c:ext>
              </c:extLst>
            </c:dLbl>
            <c:dLbl>
              <c:idx val="2"/>
              <c:layout>
                <c:manualLayout>
                  <c:x val="5.2910052910052907E-3"/>
                  <c:y val="-5.3030295121943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48-4B4E-A632-279F3065C055}"/>
                </c:ext>
              </c:extLst>
            </c:dLbl>
            <c:dLbl>
              <c:idx val="3"/>
              <c:layout>
                <c:manualLayout>
                  <c:x val="1.5873015873015824E-2"/>
                  <c:y val="-5.3030295121943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48-4B4E-A632-279F3065C055}"/>
                </c:ext>
              </c:extLst>
            </c:dLbl>
            <c:dLbl>
              <c:idx val="4"/>
              <c:layout>
                <c:manualLayout>
                  <c:x val="2.1164021164021163E-2"/>
                  <c:y val="-3.9772721341457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48-4B4E-A632-279F3065C055}"/>
                </c:ext>
              </c:extLst>
            </c:dLbl>
            <c:dLbl>
              <c:idx val="5"/>
              <c:layout>
                <c:manualLayout>
                  <c:x val="2.6455026455026454E-2"/>
                  <c:y val="-5.3030295121943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48-4B4E-A632-279F3065C055}"/>
                </c:ext>
              </c:extLst>
            </c:dLbl>
            <c:dLbl>
              <c:idx val="6"/>
              <c:layout>
                <c:manualLayout>
                  <c:x val="1.3227513227513227E-2"/>
                  <c:y val="-5.303029512194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48-4B4E-A632-279F3065C055}"/>
                </c:ext>
              </c:extLst>
            </c:dLbl>
            <c:dLbl>
              <c:idx val="7"/>
              <c:layout>
                <c:manualLayout>
                  <c:x val="-6.0846560846560843E-2"/>
                  <c:y val="-9.2803016463401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48-4B4E-A632-279F3065C055}"/>
                </c:ext>
              </c:extLst>
            </c:dLbl>
            <c:dLbl>
              <c:idx val="8"/>
              <c:layout>
                <c:manualLayout>
                  <c:x val="-4.2328042328042423E-2"/>
                  <c:y val="-8.3964633943077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48-4B4E-A632-279F3065C055}"/>
                </c:ext>
              </c:extLst>
            </c:dLbl>
            <c:dLbl>
              <c:idx val="9"/>
              <c:layout>
                <c:manualLayout>
                  <c:x val="-1.5873015873015872E-2"/>
                  <c:y val="-9.2803016463401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48-4B4E-A632-279F3065C055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FY13</c:v>
                </c:pt>
                <c:pt idx="1">
                  <c:v>FY14</c:v>
                </c:pt>
                <c:pt idx="2">
                  <c:v>FY15</c:v>
                </c:pt>
                <c:pt idx="3">
                  <c:v>FY16</c:v>
                </c:pt>
                <c:pt idx="4">
                  <c:v>FY17</c:v>
                </c:pt>
                <c:pt idx="5">
                  <c:v>FY18</c:v>
                </c:pt>
                <c:pt idx="6">
                  <c:v>FY19</c:v>
                </c:pt>
                <c:pt idx="7">
                  <c:v>FY20</c:v>
                </c:pt>
                <c:pt idx="8">
                  <c:v>FY21</c:v>
                </c:pt>
                <c:pt idx="9">
                  <c:v>FY22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0.03</c:v>
                </c:pt>
                <c:pt idx="1">
                  <c:v>0</c:v>
                </c:pt>
                <c:pt idx="2">
                  <c:v>0</c:v>
                </c:pt>
                <c:pt idx="3">
                  <c:v>3.5000000000000003E-2</c:v>
                </c:pt>
                <c:pt idx="4">
                  <c:v>0</c:v>
                </c:pt>
                <c:pt idx="5">
                  <c:v>3.9E-2</c:v>
                </c:pt>
                <c:pt idx="6">
                  <c:v>0</c:v>
                </c:pt>
                <c:pt idx="7">
                  <c:v>0.03</c:v>
                </c:pt>
                <c:pt idx="8">
                  <c:v>0.03</c:v>
                </c:pt>
                <c:pt idx="9">
                  <c:v>3.5000000000000003E-2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0A-4024-8EBD-2280F3D55B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27776"/>
        <c:axId val="319678744"/>
      </c:lineChart>
      <c:catAx>
        <c:axId val="11727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9678744"/>
        <c:crosses val="autoZero"/>
        <c:auto val="1"/>
        <c:lblAlgn val="ctr"/>
        <c:lblOffset val="100"/>
        <c:noMultiLvlLbl val="0"/>
      </c:catAx>
      <c:valAx>
        <c:axId val="319678744"/>
        <c:scaling>
          <c:orientation val="minMax"/>
          <c:max val="6.0000000000000012E-2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1727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900">
          <a:latin typeface="Helvetica Light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A253FB0F-4769-4094-B59A-4DA0C6B3418F}" type="datetimeFigureOut">
              <a:rPr lang="en-US" smtClean="0"/>
              <a:pPr/>
              <a:t>3/21/2022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E425BF15-4F7B-493F-979D-1E810E17F3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317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119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0B24C6C2-6B53-4F2B-8FBD-7A0688DEF56C}" type="datetimeFigureOut">
              <a:rPr lang="en-US" smtClean="0"/>
              <a:pPr/>
              <a:t>3/21/2022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2982119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0A3C4C42-A879-48EE-B1F3-1791AFEB9B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4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63B-1C05-4AE4-A69F-535F0CEC30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55792-B21C-4E84-ADF3-51A6A1DB47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2834-CAB8-47A7-84F2-8CB8C1D001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F129-A7FE-446B-9344-E7334E15C6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E3EE-7705-4E1E-BDF9-AF51402B5E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6510-FFB8-4F9F-AE4F-8E62CA4727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AE2A-B7EA-4293-9FE2-6EA41B1C4E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AFEF3-A5AE-4BD7-BC7F-61667A893A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F0D47-B009-4DBC-879C-0BB83B7E28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AAC5-80EC-43B4-B9FB-87EEF631FE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2B13-E4C3-407F-A2E9-6235A12FC8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8C4BC-EA83-4FD5-9EBC-1B77C9FF57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4.xlsx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12929"/>
            <a:ext cx="7772400" cy="133523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310260"/>
                </a:solidFill>
                <a:latin typeface="Helvetica Light"/>
                <a:cs typeface="Helvetica Light"/>
              </a:rPr>
              <a:t>FY23 Tuition Consultation</a:t>
            </a:r>
            <a:br>
              <a:rPr lang="en-US" sz="3200" dirty="0">
                <a:solidFill>
                  <a:srgbClr val="310260"/>
                </a:solidFill>
                <a:latin typeface="Helvetica Light"/>
                <a:cs typeface="Helvetica Light"/>
              </a:rPr>
            </a:br>
            <a:r>
              <a:rPr lang="en-US" sz="3200" dirty="0">
                <a:solidFill>
                  <a:srgbClr val="310260"/>
                </a:solidFill>
                <a:latin typeface="Helvetica Light"/>
                <a:cs typeface="Helvetica Light"/>
              </a:rPr>
              <a:t>SFMC</a:t>
            </a:r>
            <a:br>
              <a:rPr lang="en-US" sz="3200" dirty="0">
                <a:solidFill>
                  <a:srgbClr val="310260"/>
                </a:solidFill>
                <a:latin typeface="Helvetica Light"/>
                <a:cs typeface="Helvetica Light"/>
              </a:rPr>
            </a:br>
            <a:r>
              <a:rPr lang="en-US" sz="3200" dirty="0">
                <a:solidFill>
                  <a:srgbClr val="310260"/>
                </a:solidFill>
                <a:latin typeface="Helvetica Light"/>
                <a:cs typeface="Helvetica Light"/>
              </a:rPr>
              <a:t>March 16,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77145"/>
            <a:ext cx="6400800" cy="284708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>
                <a:solidFill>
                  <a:srgbClr val="310260"/>
                </a:solidFill>
                <a:latin typeface="Helvetica Light"/>
                <a:cs typeface="Helvetica Light"/>
              </a:rPr>
              <a:t>A community of learners improving our world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914400"/>
            <a:ext cx="2612205" cy="209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97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25" y="69055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New Entering Transfers Enrollment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D35AE62-2BF4-4F70-BABC-7A9AAD69F3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6359742"/>
              </p:ext>
            </p:extLst>
          </p:nvPr>
        </p:nvGraphicFramePr>
        <p:xfrm>
          <a:off x="457200" y="1828800"/>
          <a:ext cx="8229600" cy="4192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3181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0595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Enrollment – Mn State</a:t>
            </a:r>
          </a:p>
        </p:txBody>
      </p:sp>
      <p:graphicFrame>
        <p:nvGraphicFramePr>
          <p:cNvPr id="8" name="Table 16">
            <a:extLst>
              <a:ext uri="{FF2B5EF4-FFF2-40B4-BE49-F238E27FC236}">
                <a16:creationId xmlns:a16="http://schemas.microsoft.com/office/drawing/2014/main" id="{069FFDA6-6E3B-4DB5-A446-E40993424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213037"/>
              </p:ext>
            </p:extLst>
          </p:nvPr>
        </p:nvGraphicFramePr>
        <p:xfrm>
          <a:off x="2057400" y="1687067"/>
          <a:ext cx="4343400" cy="413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8986">
                  <a:extLst>
                    <a:ext uri="{9D8B030D-6E8A-4147-A177-3AD203B41FA5}">
                      <a16:colId xmlns:a16="http://schemas.microsoft.com/office/drawing/2014/main" val="1156887443"/>
                    </a:ext>
                  </a:extLst>
                </a:gridCol>
                <a:gridCol w="2144414">
                  <a:extLst>
                    <a:ext uri="{9D8B030D-6E8A-4147-A177-3AD203B41FA5}">
                      <a16:colId xmlns:a16="http://schemas.microsoft.com/office/drawing/2014/main" val="7447598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Full Year Equivalent (FYE)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Spring 2021 vs. Spring 2022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914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Bemidji 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Helvetica Light"/>
                        </a:rPr>
                        <a:t>-9.0%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6049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Metro 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Helvetica Light"/>
                        </a:rPr>
                        <a:t>-9.3%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7658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MSU-Mankato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Helvetica Light"/>
                        </a:rPr>
                        <a:t>-1.9%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48696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MSU-Moorhead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Helvetica Light"/>
                        </a:rPr>
                        <a:t>-8.5%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714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St Cloud 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Helvetica Light"/>
                        </a:rPr>
                        <a:t>-7.4%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6067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SW Minn 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3.3%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779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Winona 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Helvetica Light"/>
                        </a:rPr>
                        <a:t>-8.7%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3256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600" dirty="0">
                        <a:latin typeface="Helvetica Ligh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700" dirty="0">
                        <a:solidFill>
                          <a:srgbClr val="FF0000"/>
                        </a:solidFill>
                        <a:latin typeface="Helvetica Light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2215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Riverland 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Helvetica Light"/>
                        </a:rPr>
                        <a:t>-2.9%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7952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Rochester CTC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Helvetica Light"/>
                        </a:rPr>
                        <a:t>-7.1%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572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MNState College 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vetica Light"/>
                        </a:rPr>
                        <a:t>0.8%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712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531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Enrollment – Fall 2022 Metrics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7FCD0E-BF77-449E-A6C2-D4E7ACDC9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Helvetica Light"/>
              </a:rPr>
              <a:t>Targets(budget based on):</a:t>
            </a:r>
          </a:p>
          <a:p>
            <a:pPr lvl="1"/>
            <a:r>
              <a:rPr lang="en-US" sz="2400" dirty="0">
                <a:latin typeface="Helvetica Light"/>
              </a:rPr>
              <a:t>New Entering Freshman: 1,100 (1,101 in 2021)</a:t>
            </a:r>
          </a:p>
          <a:p>
            <a:pPr lvl="1"/>
            <a:r>
              <a:rPr lang="en-US" sz="2400" dirty="0">
                <a:latin typeface="Helvetica Light"/>
              </a:rPr>
              <a:t>New Entering Transfer: 400 (388 in 2021)</a:t>
            </a:r>
          </a:p>
          <a:p>
            <a:endParaRPr lang="en-US" sz="2400" dirty="0">
              <a:latin typeface="Helvetica Light"/>
            </a:endParaRPr>
          </a:p>
          <a:p>
            <a:r>
              <a:rPr lang="en-US" sz="2400" dirty="0">
                <a:latin typeface="Helvetica Light"/>
              </a:rPr>
              <a:t>Applications/Admits currently tracking down about 2%</a:t>
            </a:r>
          </a:p>
          <a:p>
            <a:endParaRPr lang="en-US" sz="2400" dirty="0">
              <a:latin typeface="Helvetica Light"/>
            </a:endParaRPr>
          </a:p>
          <a:p>
            <a:r>
              <a:rPr lang="en-US" sz="2400" dirty="0">
                <a:latin typeface="Helvetica Light"/>
              </a:rPr>
              <a:t>Housing deposits are up 12% </a:t>
            </a:r>
          </a:p>
        </p:txBody>
      </p:sp>
    </p:spTree>
    <p:extLst>
      <p:ext uri="{BB962C8B-B14F-4D97-AF65-F5344CB8AC3E}">
        <p14:creationId xmlns:p14="http://schemas.microsoft.com/office/powerpoint/2010/main" val="2114498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605" y="2819400"/>
            <a:ext cx="7772400" cy="133523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310260"/>
                </a:solidFill>
                <a:latin typeface="Helvetica Light"/>
                <a:cs typeface="Helvetica Light"/>
              </a:rPr>
              <a:t>FY23 Budget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6019800"/>
            <a:ext cx="6400800" cy="284708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>
                <a:solidFill>
                  <a:srgbClr val="310260"/>
                </a:solidFill>
                <a:latin typeface="Helvetica Light"/>
                <a:cs typeface="Helvetica Light"/>
              </a:rPr>
              <a:t>A community of learners improving our world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28600"/>
            <a:ext cx="1566010" cy="125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40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0595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Fiscal Updates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DB4DF-C235-44DE-8D49-BA50A0383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8961"/>
            <a:ext cx="8448190" cy="4525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Helvetica Light"/>
              </a:rPr>
              <a:t>FY23 Enrollment projections submitted to system office 1/31</a:t>
            </a:r>
            <a:endParaRPr lang="en-US" sz="2000" dirty="0">
              <a:latin typeface="Helvetica Light"/>
            </a:endParaRPr>
          </a:p>
          <a:p>
            <a:endParaRPr lang="en-US" sz="2400" dirty="0">
              <a:latin typeface="Helvetica Light"/>
            </a:endParaRPr>
          </a:p>
          <a:p>
            <a:r>
              <a:rPr lang="en-US" sz="2400" dirty="0">
                <a:latin typeface="Helvetica Light"/>
              </a:rPr>
              <a:t>All collective bargaining contracts have been ratified and sent to Legislature</a:t>
            </a:r>
          </a:p>
          <a:p>
            <a:endParaRPr lang="en-US" sz="2400" dirty="0">
              <a:latin typeface="Helvetica Light"/>
            </a:endParaRPr>
          </a:p>
          <a:p>
            <a:r>
              <a:rPr lang="en-US" sz="2400" dirty="0">
                <a:latin typeface="Helvetica Light"/>
              </a:rPr>
              <a:t>Inflation continues to rise – CPI +7% YoY</a:t>
            </a:r>
          </a:p>
          <a:p>
            <a:pPr lvl="1"/>
            <a:r>
              <a:rPr lang="en-US" sz="2000" dirty="0">
                <a:latin typeface="Helvetica Light"/>
              </a:rPr>
              <a:t>On campus felt through large increases to energy costs, food prices and personnel costs</a:t>
            </a:r>
          </a:p>
          <a:p>
            <a:endParaRPr lang="en-US" sz="2400" dirty="0">
              <a:latin typeface="Helvetica Light"/>
            </a:endParaRPr>
          </a:p>
          <a:p>
            <a:r>
              <a:rPr lang="en-US" sz="2400" b="1" dirty="0">
                <a:latin typeface="Helvetica Light"/>
              </a:rPr>
              <a:t>System guidance from last year is still at 3.5% for undergraduate tuition increase</a:t>
            </a:r>
          </a:p>
          <a:p>
            <a:pPr marL="0" indent="0">
              <a:buNone/>
            </a:pPr>
            <a:endParaRPr lang="en-US" sz="2400" dirty="0">
              <a:latin typeface="Helvetica Light"/>
            </a:endParaRPr>
          </a:p>
          <a:p>
            <a:endParaRPr lang="en-US" sz="24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70673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0595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Helvetica Light"/>
              </a:rPr>
              <a:t>State Budget Surplus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DB4DF-C235-44DE-8D49-BA50A0383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8961"/>
            <a:ext cx="8448190" cy="4525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Helvetica Light"/>
              </a:rPr>
              <a:t>State budget surplus as of December 2021 is $7.7 billion</a:t>
            </a:r>
            <a:endParaRPr lang="en-US" sz="2000" dirty="0">
              <a:latin typeface="Helvetica Light"/>
            </a:endParaRPr>
          </a:p>
          <a:p>
            <a:pPr lvl="1"/>
            <a:r>
              <a:rPr lang="en-US" sz="2000" dirty="0">
                <a:latin typeface="Helvetica Light"/>
              </a:rPr>
              <a:t>Total State budget is about $54B</a:t>
            </a:r>
          </a:p>
          <a:p>
            <a:pPr lvl="1"/>
            <a:r>
              <a:rPr lang="en-US" sz="2000" dirty="0">
                <a:latin typeface="Helvetica Light"/>
              </a:rPr>
              <a:t>Largest ever recorded – Typical surplus is $1B-2B</a:t>
            </a:r>
          </a:p>
          <a:p>
            <a:pPr lvl="1"/>
            <a:r>
              <a:rPr lang="en-US" sz="2000" dirty="0">
                <a:latin typeface="Helvetica Light"/>
              </a:rPr>
              <a:t>Pre-Omicron – Data may change</a:t>
            </a:r>
          </a:p>
          <a:p>
            <a:endParaRPr lang="en-US" sz="2400" dirty="0">
              <a:latin typeface="Helvetica Light"/>
            </a:endParaRPr>
          </a:p>
          <a:p>
            <a:r>
              <a:rPr lang="en-US" sz="2400" dirty="0">
                <a:latin typeface="Helvetica Light"/>
              </a:rPr>
              <a:t>State budget surplus as of February 2022 is $9.25 billion</a:t>
            </a:r>
          </a:p>
          <a:p>
            <a:endParaRPr lang="en-US" sz="2400" b="1" dirty="0">
              <a:latin typeface="Helvetica Light"/>
            </a:endParaRPr>
          </a:p>
          <a:p>
            <a:pPr marL="0" indent="0">
              <a:buNone/>
            </a:pPr>
            <a:endParaRPr lang="en-US" sz="2000" b="1" dirty="0">
              <a:latin typeface="Helvetica Light"/>
            </a:endParaRPr>
          </a:p>
          <a:p>
            <a:endParaRPr lang="en-US" sz="2400" dirty="0">
              <a:latin typeface="Helvetica Light"/>
            </a:endParaRPr>
          </a:p>
          <a:p>
            <a:endParaRPr lang="en-US" sz="2400" dirty="0">
              <a:latin typeface="Helvetica Light"/>
            </a:endParaRPr>
          </a:p>
          <a:p>
            <a:endParaRPr lang="en-US" sz="24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886061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0595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Mn State Supplemental Budget Request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DB4DF-C235-44DE-8D49-BA50A0383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8961"/>
            <a:ext cx="8448190" cy="4525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Helvetica Light"/>
              </a:rPr>
              <a:t>Mn State Board of Trustees approved a $60M supplemental state appropriation request</a:t>
            </a:r>
          </a:p>
          <a:p>
            <a:pPr lvl="1"/>
            <a:r>
              <a:rPr lang="en-US" sz="2000" dirty="0">
                <a:latin typeface="Helvetica Light"/>
              </a:rPr>
              <a:t>Campus support/operations $30M</a:t>
            </a:r>
          </a:p>
          <a:p>
            <a:pPr lvl="1"/>
            <a:r>
              <a:rPr lang="en-US" sz="2000" dirty="0">
                <a:latin typeface="Helvetica Light"/>
              </a:rPr>
              <a:t>Tuition Freeze FY23 $25M (No new $ to campus)</a:t>
            </a:r>
          </a:p>
          <a:p>
            <a:pPr lvl="1"/>
            <a:r>
              <a:rPr lang="en-US" sz="2000" dirty="0">
                <a:latin typeface="Helvetica Light"/>
              </a:rPr>
              <a:t>Students Mental Health/basic needs/workforce $5M</a:t>
            </a:r>
          </a:p>
          <a:p>
            <a:pPr lvl="1"/>
            <a:endParaRPr lang="en-US" sz="2000" b="1" i="1" dirty="0">
              <a:latin typeface="Helvetica Light"/>
            </a:endParaRPr>
          </a:p>
          <a:p>
            <a:pPr lvl="1"/>
            <a:r>
              <a:rPr lang="en-US" sz="2000" b="1" i="1" dirty="0">
                <a:latin typeface="Helvetica Light"/>
              </a:rPr>
              <a:t>Maximum amount of appropriation to WSU would be $1.5M</a:t>
            </a:r>
          </a:p>
          <a:p>
            <a:endParaRPr lang="en-US" sz="2400" dirty="0">
              <a:latin typeface="Helvetica Light"/>
            </a:endParaRPr>
          </a:p>
          <a:p>
            <a:r>
              <a:rPr lang="en-US" sz="2400" dirty="0">
                <a:latin typeface="Helvetica Light"/>
              </a:rPr>
              <a:t>Governor Walz has recommended funding for this request</a:t>
            </a:r>
          </a:p>
        </p:txBody>
      </p:sp>
    </p:spTree>
    <p:extLst>
      <p:ext uri="{BB962C8B-B14F-4D97-AF65-F5344CB8AC3E}">
        <p14:creationId xmlns:p14="http://schemas.microsoft.com/office/powerpoint/2010/main" val="262598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0595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Helvetica Light"/>
              </a:rPr>
              <a:t>Budget Scenarios – FY23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DB4DF-C235-44DE-8D49-BA50A0383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8962"/>
            <a:ext cx="8448190" cy="480580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Helvetica Light"/>
              </a:rPr>
              <a:t>Budget deficit scenarios currently:</a:t>
            </a:r>
          </a:p>
          <a:p>
            <a:pPr lvl="1"/>
            <a:r>
              <a:rPr lang="en-US" sz="2000" dirty="0">
                <a:latin typeface="Helvetica Light"/>
              </a:rPr>
              <a:t>“Best” -$1.9M</a:t>
            </a:r>
          </a:p>
          <a:p>
            <a:pPr lvl="1"/>
            <a:r>
              <a:rPr lang="en-US" sz="2000" dirty="0">
                <a:latin typeface="Helvetica Light"/>
              </a:rPr>
              <a:t>“Likely” -$4.5M</a:t>
            </a:r>
          </a:p>
          <a:p>
            <a:pPr lvl="1"/>
            <a:r>
              <a:rPr lang="en-US" sz="2000" dirty="0">
                <a:latin typeface="Helvetica Light"/>
              </a:rPr>
              <a:t>“Worst” -$7.2M</a:t>
            </a:r>
          </a:p>
          <a:p>
            <a:endParaRPr lang="en-US" sz="2000" dirty="0">
              <a:latin typeface="Helvetica Light"/>
            </a:endParaRPr>
          </a:p>
          <a:p>
            <a:r>
              <a:rPr lang="en-US" sz="2000" dirty="0">
                <a:latin typeface="Helvetica Light"/>
              </a:rPr>
              <a:t>Variables that primarily impact budget:</a:t>
            </a:r>
          </a:p>
          <a:p>
            <a:pPr lvl="1"/>
            <a:r>
              <a:rPr lang="en-US" sz="2000" dirty="0">
                <a:latin typeface="Helvetica Light"/>
              </a:rPr>
              <a:t>Final Legislative supplemental funding – May 2022</a:t>
            </a:r>
          </a:p>
          <a:p>
            <a:pPr lvl="1"/>
            <a:r>
              <a:rPr lang="en-US" sz="2000" dirty="0">
                <a:latin typeface="Helvetica Light"/>
              </a:rPr>
              <a:t>Tuition approval from MnState Board of Trustees – May/June 2022</a:t>
            </a:r>
          </a:p>
          <a:p>
            <a:pPr lvl="1"/>
            <a:r>
              <a:rPr lang="en-US" sz="2000" dirty="0">
                <a:latin typeface="Helvetica Light"/>
              </a:rPr>
              <a:t>Enrollment – Fall 2022</a:t>
            </a:r>
          </a:p>
          <a:p>
            <a:pPr lvl="1"/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49354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1399" y="274232"/>
            <a:ext cx="867170" cy="694767"/>
          </a:xfrm>
          <a:prstGeom prst="rect">
            <a:avLst/>
          </a:prstGeom>
        </p:spPr>
      </p:pic>
      <p:cxnSp>
        <p:nvCxnSpPr>
          <p:cNvPr id="6" name="Straight Connector 5"/>
          <p:cNvCxnSpPr>
            <a:cxnSpLocks/>
          </p:cNvCxnSpPr>
          <p:nvPr/>
        </p:nvCxnSpPr>
        <p:spPr>
          <a:xfrm>
            <a:off x="0" y="1195639"/>
            <a:ext cx="9144000" cy="10258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030" y="124529"/>
            <a:ext cx="6893970" cy="994172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FY23 Budget Scenarios (as of 2/8/22)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9804D308-F7CC-4290-B159-2DAF426813E4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432537"/>
          <a:ext cx="8118764" cy="44881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062">
                  <a:extLst>
                    <a:ext uri="{9D8B030D-6E8A-4147-A177-3AD203B41FA5}">
                      <a16:colId xmlns:a16="http://schemas.microsoft.com/office/drawing/2014/main" val="3918325225"/>
                    </a:ext>
                  </a:extLst>
                </a:gridCol>
                <a:gridCol w="3248522">
                  <a:extLst>
                    <a:ext uri="{9D8B030D-6E8A-4147-A177-3AD203B41FA5}">
                      <a16:colId xmlns:a16="http://schemas.microsoft.com/office/drawing/2014/main" val="1156887443"/>
                    </a:ext>
                  </a:extLst>
                </a:gridCol>
                <a:gridCol w="1459060">
                  <a:extLst>
                    <a:ext uri="{9D8B030D-6E8A-4147-A177-3AD203B41FA5}">
                      <a16:colId xmlns:a16="http://schemas.microsoft.com/office/drawing/2014/main" val="744759840"/>
                    </a:ext>
                  </a:extLst>
                </a:gridCol>
                <a:gridCol w="1499535">
                  <a:extLst>
                    <a:ext uri="{9D8B030D-6E8A-4147-A177-3AD203B41FA5}">
                      <a16:colId xmlns:a16="http://schemas.microsoft.com/office/drawing/2014/main" val="1646573482"/>
                    </a:ext>
                  </a:extLst>
                </a:gridCol>
                <a:gridCol w="1549585">
                  <a:extLst>
                    <a:ext uri="{9D8B030D-6E8A-4147-A177-3AD203B41FA5}">
                      <a16:colId xmlns:a16="http://schemas.microsoft.com/office/drawing/2014/main" val="389700776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Helvetica Light"/>
                      </a:endParaRPr>
                    </a:p>
                  </a:txBody>
                  <a:tcPr marL="68580" marR="68580" marT="34290" marB="3429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Helvetica Light"/>
                      </a:endParaRPr>
                    </a:p>
                  </a:txBody>
                  <a:tcPr marL="68580" marR="68580" marT="34290" marB="3429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vetica Light"/>
                        </a:rPr>
                        <a:t>Scenario A 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vetica Light"/>
                        </a:rPr>
                        <a:t>Scenario B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vetica Light"/>
                        </a:rPr>
                        <a:t>Scenario C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914096"/>
                  </a:ext>
                </a:extLst>
              </a:tr>
              <a:tr h="4271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vetica Light"/>
                        </a:rPr>
                        <a:t>A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Helvetica Light"/>
                        </a:rPr>
                        <a:t>State Appropriation Change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dirty="0">
                          <a:latin typeface="Helvetica Light"/>
                        </a:rPr>
                        <a:t>$1.5M 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dirty="0">
                          <a:latin typeface="Helvetica Light"/>
                        </a:rPr>
                        <a:t>$750,000 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dirty="0">
                          <a:latin typeface="Helvetica Light"/>
                        </a:rPr>
                        <a:t>$0 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049709"/>
                  </a:ext>
                </a:extLst>
              </a:tr>
              <a:tr h="4271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vetica Light"/>
                        </a:rPr>
                        <a:t>B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Helvetica Light"/>
                        </a:rPr>
                        <a:t>Tuition Rate Change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dirty="0">
                          <a:latin typeface="Helvetica Light"/>
                        </a:rPr>
                        <a:t>$1.6 (3.5%)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dirty="0">
                          <a:latin typeface="Helvetica Light"/>
                        </a:rPr>
                        <a:t>$1.6 (3.5%)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dirty="0">
                          <a:latin typeface="Helvetica Light"/>
                        </a:rPr>
                        <a:t>$1.6 (3.5%)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629709"/>
                  </a:ext>
                </a:extLst>
              </a:tr>
              <a:tr h="360912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Helvetica Light"/>
                        </a:rPr>
                        <a:t>C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>
                          <a:latin typeface="Helvetica Light"/>
                        </a:rPr>
                        <a:t>Total Revenue Change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>
                          <a:latin typeface="Helvetica Light"/>
                        </a:rPr>
                        <a:t>$3.1M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1" i="1" dirty="0">
                          <a:latin typeface="Helvetica Light"/>
                        </a:rPr>
                        <a:t>$2.35M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1" i="1" dirty="0">
                          <a:latin typeface="Helvetica Light"/>
                        </a:rPr>
                        <a:t>$1.6M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4433"/>
                  </a:ext>
                </a:extLst>
              </a:tr>
              <a:tr h="3240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vetica Light"/>
                        </a:rPr>
                        <a:t>D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Helvetica Light"/>
                        </a:rPr>
                        <a:t>Salary/Fringe Settlements 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Helvetica Light"/>
                        </a:rPr>
                        <a:t>$1.8M (3%)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dirty="0">
                          <a:latin typeface="Helvetica Light"/>
                        </a:rPr>
                        <a:t>$2.7M (4.5%)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dirty="0">
                          <a:latin typeface="Helvetica Light"/>
                        </a:rPr>
                        <a:t>$3.6M (6%)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658031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vetica Light"/>
                        </a:rPr>
                        <a:t>E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Helvetica Light"/>
                        </a:rPr>
                        <a:t>Change in Scholarships Funding 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Helvetica Light"/>
                        </a:rPr>
                        <a:t>$1M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Helvetica Light"/>
                        </a:rPr>
                        <a:t>$1M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Helvetica Light"/>
                        </a:rPr>
                        <a:t>$1M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965951"/>
                  </a:ext>
                </a:extLst>
              </a:tr>
              <a:tr h="3334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vetica Light"/>
                        </a:rPr>
                        <a:t>F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Helvetica Light"/>
                        </a:rPr>
                        <a:t>Inflation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Helvetica Light"/>
                        </a:rPr>
                        <a:t>$500,000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Helvetica Light"/>
                        </a:rPr>
                        <a:t>$500,000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latin typeface="Helvetica Light"/>
                        </a:rPr>
                        <a:t>$500,000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869626"/>
                  </a:ext>
                </a:extLst>
              </a:tr>
              <a:tr h="287336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Helvetica Light"/>
                        </a:rPr>
                        <a:t>G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>
                          <a:latin typeface="Helvetica Light"/>
                        </a:rPr>
                        <a:t>Total Expense Change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>
                          <a:latin typeface="Helvetica Light"/>
                        </a:rPr>
                        <a:t>$3.3M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1" i="1" dirty="0">
                          <a:latin typeface="Helvetica Light"/>
                        </a:rPr>
                        <a:t>$4.2M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1" i="1" dirty="0">
                          <a:latin typeface="Helvetica Light"/>
                        </a:rPr>
                        <a:t>$5.1M</a:t>
                      </a:r>
                    </a:p>
                  </a:txBody>
                  <a:tcPr marL="68580" marR="68580" marT="34290" marB="3429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82591"/>
                  </a:ext>
                </a:extLst>
              </a:tr>
              <a:tr h="36977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Helvetica Light"/>
                        </a:rPr>
                        <a:t>H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Helvetica Light"/>
                        </a:rPr>
                        <a:t>Tuition Loss: FY22 Enrollment Change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dirty="0">
                          <a:latin typeface="Helvetica Light"/>
                        </a:rPr>
                        <a:t>-$600,000 (-1.2%)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dirty="0">
                          <a:latin typeface="Helvetica Light"/>
                        </a:rPr>
                        <a:t>-$800,000 (-1.6%)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dirty="0">
                          <a:latin typeface="Helvetica Light"/>
                        </a:rPr>
                        <a:t>-$1M (-2%)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934767"/>
                  </a:ext>
                </a:extLst>
              </a:tr>
              <a:tr h="360912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dirty="0">
                          <a:latin typeface="Helvetica Light"/>
                        </a:rPr>
                        <a:t>I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Helvetica Light"/>
                        </a:rPr>
                        <a:t>Tuition Loss: FY23 Enrollment Change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>
                          <a:latin typeface="Helvetica Light"/>
                        </a:rPr>
                        <a:t>-$1.12M (-2.3%)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0" i="0" dirty="0">
                          <a:latin typeface="Helvetica Light"/>
                        </a:rPr>
                        <a:t>-$1.92M (-4%)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0" i="0" dirty="0">
                          <a:latin typeface="Helvetica Light"/>
                        </a:rPr>
                        <a:t>-$2.72M (-5.6%)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365629"/>
                  </a:ext>
                </a:extLst>
              </a:tr>
              <a:tr h="446415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latin typeface="Helvetica Light"/>
                        </a:rPr>
                        <a:t>J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>
                          <a:latin typeface="Helvetica Light"/>
                        </a:rPr>
                        <a:t>Total Enrollment Change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>
                          <a:latin typeface="Helvetica Light"/>
                        </a:rPr>
                        <a:t>-$1.72M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1" i="1" dirty="0">
                          <a:latin typeface="Helvetica Light"/>
                        </a:rPr>
                        <a:t>-$2.72M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1" i="1" dirty="0">
                          <a:latin typeface="Helvetica Light"/>
                        </a:rPr>
                        <a:t>-$3.72M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348988"/>
                  </a:ext>
                </a:extLst>
              </a:tr>
              <a:tr h="466503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Helvetica Light"/>
                        </a:rPr>
                        <a:t>K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>
                          <a:solidFill>
                            <a:schemeClr val="tx1"/>
                          </a:solidFill>
                          <a:latin typeface="Helvetica Light"/>
                        </a:rPr>
                        <a:t>FY23 Budget Status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Helvetica Light"/>
                        </a:rPr>
                        <a:t>-$1,920,000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Helvetica Light"/>
                        </a:rPr>
                        <a:t>-$4,570,000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latin typeface="Helvetica Light"/>
                        </a:rPr>
                        <a:t>-$7,220,000</a:t>
                      </a: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3572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74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0595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Helvetica Light"/>
              </a:rPr>
              <a:t>Budget Summary – FY23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DB4DF-C235-44DE-8D49-BA50A0383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48961"/>
            <a:ext cx="8534400" cy="480580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Helvetica Light"/>
              </a:rPr>
              <a:t>-$4.5M “likely case” scenario has been selected to focus planning around</a:t>
            </a:r>
          </a:p>
          <a:p>
            <a:endParaRPr lang="en-US" sz="2000" dirty="0">
              <a:latin typeface="Helvetica Light"/>
            </a:endParaRPr>
          </a:p>
          <a:p>
            <a:r>
              <a:rPr lang="en-US" sz="2000" dirty="0">
                <a:latin typeface="Helvetica Light"/>
              </a:rPr>
              <a:t>$4.4M of base budget reductions have been determined</a:t>
            </a:r>
          </a:p>
          <a:p>
            <a:pPr lvl="1"/>
            <a:r>
              <a:rPr lang="en-US" sz="2000" dirty="0">
                <a:latin typeface="Helvetica Light"/>
              </a:rPr>
              <a:t>Admissions and student recruitment are being held harmless in budget reductions</a:t>
            </a:r>
          </a:p>
          <a:p>
            <a:pPr marL="457200" lvl="1" indent="0">
              <a:buNone/>
            </a:pPr>
            <a:endParaRPr lang="en-US" sz="2000" dirty="0">
              <a:latin typeface="Helvetica Light"/>
            </a:endParaRPr>
          </a:p>
          <a:p>
            <a:r>
              <a:rPr lang="en-US" sz="2000" dirty="0">
                <a:latin typeface="Helvetica Light"/>
              </a:rPr>
              <a:t>Budget plan may be tweaked depending upon outcome of Legislature and enrollment</a:t>
            </a: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52004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0595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Helvetica Light"/>
              </a:rPr>
              <a:t>Up Front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DB4DF-C235-44DE-8D49-BA50A0383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21968"/>
            <a:ext cx="8382000" cy="4525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Helvetica Light"/>
              </a:rPr>
              <a:t>FY23 University budget deficit is -$4.5M</a:t>
            </a:r>
          </a:p>
          <a:p>
            <a:endParaRPr lang="en-US" sz="2400" dirty="0">
              <a:latin typeface="Helvetica Light"/>
            </a:endParaRPr>
          </a:p>
          <a:p>
            <a:r>
              <a:rPr lang="en-US" sz="2400" dirty="0">
                <a:latin typeface="Helvetica Light"/>
              </a:rPr>
              <a:t>Budget reductions have been determined</a:t>
            </a:r>
          </a:p>
          <a:p>
            <a:pPr marL="0" indent="0">
              <a:buNone/>
            </a:pPr>
            <a:endParaRPr lang="en-US" sz="2400" dirty="0">
              <a:latin typeface="Helvetica Light"/>
            </a:endParaRPr>
          </a:p>
          <a:p>
            <a:r>
              <a:rPr lang="en-US" sz="2400" dirty="0">
                <a:latin typeface="Helvetica Light"/>
              </a:rPr>
              <a:t>State budget surplus is LARGE (+$9.25B)</a:t>
            </a:r>
          </a:p>
          <a:p>
            <a:endParaRPr lang="en-US" sz="2400" dirty="0">
              <a:latin typeface="Helvetica Light"/>
            </a:endParaRPr>
          </a:p>
          <a:p>
            <a:r>
              <a:rPr lang="en-US" sz="2400" dirty="0">
                <a:latin typeface="Helvetica Light"/>
              </a:rPr>
              <a:t>COVID-19 impacts enrollment, budget and operations</a:t>
            </a:r>
          </a:p>
          <a:p>
            <a:endParaRPr lang="en-US" sz="2400" dirty="0">
              <a:latin typeface="Helvetica Light"/>
            </a:endParaRPr>
          </a:p>
          <a:p>
            <a:r>
              <a:rPr lang="en-US" sz="2400" dirty="0">
                <a:latin typeface="Helvetica Light"/>
              </a:rPr>
              <a:t>Undergrad tuition +3.5%, Graduate +3.9%</a:t>
            </a:r>
          </a:p>
          <a:p>
            <a:pPr marL="0" indent="0">
              <a:buNone/>
            </a:pPr>
            <a:endParaRPr lang="en-US" sz="2400" dirty="0">
              <a:latin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646152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605" y="2819400"/>
            <a:ext cx="7772400" cy="133523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310260"/>
                </a:solidFill>
                <a:latin typeface="Helvetica Light"/>
                <a:cs typeface="Helvetica Light"/>
              </a:rPr>
              <a:t>FY23 Budget Reduction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6019800"/>
            <a:ext cx="6400800" cy="284708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>
                <a:solidFill>
                  <a:srgbClr val="310260"/>
                </a:solidFill>
                <a:latin typeface="Helvetica Light"/>
                <a:cs typeface="Helvetica Light"/>
              </a:rPr>
              <a:t>A community of learners improving our world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28600"/>
            <a:ext cx="1566010" cy="125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34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0595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 Budget Deficit Targets</a:t>
            </a:r>
          </a:p>
        </p:txBody>
      </p:sp>
      <p:graphicFrame>
        <p:nvGraphicFramePr>
          <p:cNvPr id="8" name="Table 16">
            <a:extLst>
              <a:ext uri="{FF2B5EF4-FFF2-40B4-BE49-F238E27FC236}">
                <a16:creationId xmlns:a16="http://schemas.microsoft.com/office/drawing/2014/main" id="{069FFDA6-6E3B-4DB5-A446-E40993424B36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2087880"/>
          <a:ext cx="5715000" cy="268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0237">
                  <a:extLst>
                    <a:ext uri="{9D8B030D-6E8A-4147-A177-3AD203B41FA5}">
                      <a16:colId xmlns:a16="http://schemas.microsoft.com/office/drawing/2014/main" val="1156887443"/>
                    </a:ext>
                  </a:extLst>
                </a:gridCol>
                <a:gridCol w="2794763">
                  <a:extLst>
                    <a:ext uri="{9D8B030D-6E8A-4147-A177-3AD203B41FA5}">
                      <a16:colId xmlns:a16="http://schemas.microsoft.com/office/drawing/2014/main" val="7447598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vetica Light"/>
                        </a:rPr>
                        <a:t>Area</a:t>
                      </a:r>
                      <a:endParaRPr lang="en-US" sz="1400" dirty="0">
                        <a:latin typeface="Helvetica Ligh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vetica Light"/>
                        </a:rPr>
                        <a:t> Reduction Target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914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Academic Affairs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vetica Light"/>
                        </a:rPr>
                        <a:t>$3,343,500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6049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Finance and Admin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vetica Light"/>
                        </a:rPr>
                        <a:t>$486,000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315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Enrollment Mgmt and Student Life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vetica Light"/>
                        </a:rPr>
                        <a:t>$252,000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015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Athletics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vetica Light"/>
                        </a:rPr>
                        <a:t>$202,500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7658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University Advancement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vetica Light"/>
                        </a:rPr>
                        <a:t>$175,500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6592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Presidents Office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vetica Light"/>
                        </a:rPr>
                        <a:t>$40,500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714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Helvetica Light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vetica Light"/>
                        </a:rPr>
                        <a:t>$4,500,000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32562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6E54EC5-46A5-4252-8945-F7400D2D91F3}"/>
              </a:ext>
            </a:extLst>
          </p:cNvPr>
          <p:cNvSpPr txBox="1"/>
          <p:nvPr/>
        </p:nvSpPr>
        <p:spPr>
          <a:xfrm>
            <a:off x="1905000" y="5410200"/>
            <a:ext cx="5562600" cy="4964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ea typeface="ＭＳ Ｐゴシック" pitchFamily="66" charset="-128"/>
                <a:cs typeface="+mn-cs"/>
              </a:rPr>
              <a:t>Admissions budget is held harmless</a:t>
            </a:r>
          </a:p>
        </p:txBody>
      </p:sp>
    </p:spTree>
    <p:extLst>
      <p:ext uri="{BB962C8B-B14F-4D97-AF65-F5344CB8AC3E}">
        <p14:creationId xmlns:p14="http://schemas.microsoft.com/office/powerpoint/2010/main" val="3709235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0595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Helvetica Light"/>
              </a:rPr>
              <a:t>2021 BESI </a:t>
            </a:r>
            <a:endParaRPr lang="en-US" sz="3600" b="1" dirty="0">
              <a:solidFill>
                <a:srgbClr val="FF0000"/>
              </a:solidFill>
              <a:latin typeface="Helvetica Ligh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DB4DF-C235-44DE-8D49-BA50A0383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48960"/>
            <a:ext cx="8676790" cy="5085641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>
                <a:latin typeface="Helvetica Light"/>
              </a:rPr>
              <a:t>BESI (Board Early Separation Incentive)</a:t>
            </a:r>
          </a:p>
          <a:p>
            <a:pPr lvl="1"/>
            <a:r>
              <a:rPr lang="en-US" sz="1900" dirty="0">
                <a:latin typeface="Helvetica Light"/>
              </a:rPr>
              <a:t>2% per year of service or 50% of base salary, whichever is greater </a:t>
            </a:r>
          </a:p>
          <a:p>
            <a:pPr lvl="1"/>
            <a:r>
              <a:rPr lang="en-US" sz="1900" b="1" i="1" dirty="0">
                <a:latin typeface="Helvetica Light"/>
              </a:rPr>
              <a:t>A budget balancing tool used for the benefit of the institution, not the employee</a:t>
            </a:r>
            <a:endParaRPr lang="en-US" sz="1900" dirty="0">
              <a:latin typeface="Helvetica Light"/>
            </a:endParaRPr>
          </a:p>
          <a:p>
            <a:pPr lvl="1"/>
            <a:r>
              <a:rPr lang="en-US" sz="1900" dirty="0">
                <a:latin typeface="Helvetica Light"/>
              </a:rPr>
              <a:t>Acceptance deadline was October 15, 2021</a:t>
            </a:r>
          </a:p>
          <a:p>
            <a:endParaRPr lang="en-US" sz="2400" dirty="0">
              <a:latin typeface="Helvetica Light"/>
            </a:endParaRPr>
          </a:p>
          <a:p>
            <a:r>
              <a:rPr lang="en-US" sz="2200" dirty="0">
                <a:latin typeface="Helvetica Light"/>
              </a:rPr>
              <a:t>23 total acceptances (approx. 115 offered – 20% acceptance rate)</a:t>
            </a:r>
          </a:p>
          <a:p>
            <a:pPr lvl="1"/>
            <a:r>
              <a:rPr lang="en-US" sz="1900" dirty="0">
                <a:latin typeface="Helvetica Light"/>
              </a:rPr>
              <a:t>16 IFO (COB-5, COLA-4, COSE-3, CONHS-3, COE-1)</a:t>
            </a:r>
          </a:p>
          <a:p>
            <a:pPr lvl="1"/>
            <a:r>
              <a:rPr lang="en-US" sz="1900" dirty="0">
                <a:latin typeface="Helvetica Light"/>
              </a:rPr>
              <a:t>4 AFSCME (2 non-General Fund)</a:t>
            </a:r>
          </a:p>
          <a:p>
            <a:pPr lvl="1"/>
            <a:r>
              <a:rPr lang="en-US" sz="1900" dirty="0">
                <a:latin typeface="Helvetica Light"/>
              </a:rPr>
              <a:t>2 MAPE (2 IT)</a:t>
            </a:r>
          </a:p>
          <a:p>
            <a:pPr lvl="1"/>
            <a:r>
              <a:rPr lang="en-US" sz="1900" dirty="0">
                <a:latin typeface="Helvetica Light"/>
              </a:rPr>
              <a:t>1 ASF (COE)</a:t>
            </a:r>
          </a:p>
          <a:p>
            <a:endParaRPr lang="en-US" sz="2000" dirty="0">
              <a:latin typeface="Helvetica Light"/>
            </a:endParaRPr>
          </a:p>
          <a:p>
            <a:r>
              <a:rPr lang="en-US" sz="2000" dirty="0">
                <a:latin typeface="Helvetica Light"/>
              </a:rPr>
              <a:t>Total BESI payout $1.179M (From lost revenue COVID funds)</a:t>
            </a:r>
          </a:p>
          <a:p>
            <a:endParaRPr lang="en-US" sz="2000" dirty="0">
              <a:latin typeface="Helvetica Light"/>
            </a:endParaRPr>
          </a:p>
          <a:p>
            <a:r>
              <a:rPr lang="en-US" sz="2000" dirty="0">
                <a:latin typeface="Helvetica Light"/>
              </a:rPr>
              <a:t>Total base budget salaries $2.069M ($1.979 Gen Fund)</a:t>
            </a:r>
          </a:p>
          <a:p>
            <a:endParaRPr lang="en-US" sz="2300" dirty="0">
              <a:latin typeface="Helvetica Light"/>
            </a:endParaRPr>
          </a:p>
          <a:p>
            <a:r>
              <a:rPr lang="en-US" sz="2200" b="1" dirty="0">
                <a:latin typeface="Helvetica Light"/>
              </a:rPr>
              <a:t>Only 3 of the 23 BESI acceptances will be replaced</a:t>
            </a:r>
          </a:p>
          <a:p>
            <a:pPr marL="0" indent="0">
              <a:buNone/>
            </a:pPr>
            <a:endParaRPr lang="en-US" sz="2200" dirty="0">
              <a:latin typeface="Helvetica Light"/>
            </a:endParaRPr>
          </a:p>
          <a:p>
            <a:pPr lvl="1"/>
            <a:endParaRPr lang="en-US" sz="2000" dirty="0">
              <a:latin typeface="Helvetica Light"/>
            </a:endParaRPr>
          </a:p>
          <a:p>
            <a:pPr lvl="1"/>
            <a:endParaRPr lang="en-US" sz="17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17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74779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0595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Budget Reduction Timeline </a:t>
            </a:r>
            <a:endParaRPr lang="en-US" sz="3200" b="1" dirty="0">
              <a:solidFill>
                <a:srgbClr val="FF0000"/>
              </a:solidFill>
              <a:latin typeface="Helvetica Ligh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DB4DF-C235-44DE-8D49-BA50A0383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48961"/>
            <a:ext cx="8153400" cy="4805802"/>
          </a:xfrm>
        </p:spPr>
        <p:txBody>
          <a:bodyPr>
            <a:noAutofit/>
          </a:bodyPr>
          <a:lstStyle/>
          <a:p>
            <a:r>
              <a:rPr lang="en-US" sz="1800" dirty="0">
                <a:latin typeface="Helvetica Light"/>
              </a:rPr>
              <a:t>Budget Super Meet and Confer – Wednesday, 9/8</a:t>
            </a:r>
          </a:p>
          <a:p>
            <a:endParaRPr lang="en-US" sz="1800" dirty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Budget Forum and BESI Announcement– Wednesday, 9/8</a:t>
            </a:r>
          </a:p>
          <a:p>
            <a:endParaRPr lang="en-US" sz="1800" dirty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Deadline for BESI and IFO early notification 10/15 (5 weeks to decide)</a:t>
            </a:r>
          </a:p>
          <a:p>
            <a:endParaRPr lang="en-US" sz="1800" dirty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COA works on staffing plans following BESI deadline 10/15 to 1/1 </a:t>
            </a:r>
          </a:p>
          <a:p>
            <a:endParaRPr lang="en-US" sz="1800" dirty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Cabinet conversations on future reduction plans 1/1 to 2/1</a:t>
            </a:r>
          </a:p>
          <a:p>
            <a:endParaRPr lang="en-US" sz="1800" dirty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Super Meet and Confer 2/9</a:t>
            </a:r>
          </a:p>
          <a:p>
            <a:endParaRPr lang="en-US" sz="1800" dirty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Budget Forum 2/9</a:t>
            </a:r>
          </a:p>
          <a:p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342900" lvl="1" indent="0">
              <a:buNone/>
            </a:pPr>
            <a:endParaRPr lang="en-US" sz="1400" dirty="0">
              <a:latin typeface="Helvetica Light"/>
            </a:endParaRPr>
          </a:p>
          <a:p>
            <a:endParaRPr lang="en-US" sz="14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26240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605" y="2819400"/>
            <a:ext cx="7772400" cy="133523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310260"/>
                </a:solidFill>
                <a:latin typeface="Helvetica Light"/>
                <a:cs typeface="Helvetica Light"/>
              </a:rPr>
              <a:t>Budget Reductions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6019800"/>
            <a:ext cx="6400800" cy="284708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>
                <a:solidFill>
                  <a:srgbClr val="310260"/>
                </a:solidFill>
                <a:latin typeface="Helvetica Light"/>
                <a:cs typeface="Helvetica Light"/>
              </a:rPr>
              <a:t>A community of learners improving our world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28600"/>
            <a:ext cx="1566010" cy="125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20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0595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Budget Reductions – FY23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DB4DF-C235-44DE-8D49-BA50A0383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8962"/>
            <a:ext cx="8448190" cy="480580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Helvetica Light"/>
              </a:rPr>
              <a:t>29 vacant positions will be eliminated from the budget</a:t>
            </a:r>
          </a:p>
          <a:p>
            <a:endParaRPr lang="en-US" sz="2000" dirty="0">
              <a:latin typeface="Helvetica Light"/>
            </a:endParaRPr>
          </a:p>
          <a:p>
            <a:r>
              <a:rPr lang="en-US" sz="2000" dirty="0">
                <a:latin typeface="Helvetica Light"/>
              </a:rPr>
              <a:t>No retrenchments of faculty</a:t>
            </a:r>
          </a:p>
          <a:p>
            <a:endParaRPr lang="en-US" sz="2000" dirty="0">
              <a:latin typeface="Helvetica Light"/>
            </a:endParaRPr>
          </a:p>
          <a:p>
            <a:r>
              <a:rPr lang="en-US" sz="2000" dirty="0">
                <a:latin typeface="Helvetica Light"/>
              </a:rPr>
              <a:t>No layoffs where a person moves from employed to no employment</a:t>
            </a:r>
          </a:p>
          <a:p>
            <a:pPr lvl="1"/>
            <a:r>
              <a:rPr lang="en-US" sz="1800" dirty="0">
                <a:latin typeface="Helvetica Light"/>
              </a:rPr>
              <a:t>Still working through the Bookstore transition which may result in AFSCME employees having different roles on campus</a:t>
            </a:r>
          </a:p>
          <a:p>
            <a:pPr marL="457200" lvl="1" indent="0">
              <a:buNone/>
            </a:pPr>
            <a:endParaRPr lang="en-US" sz="1800" dirty="0">
              <a:latin typeface="Helvetica Light"/>
            </a:endParaRPr>
          </a:p>
          <a:p>
            <a:pPr lvl="0"/>
            <a:r>
              <a:rPr lang="en-US" sz="2000" dirty="0">
                <a:latin typeface="Helvetica Light"/>
              </a:rPr>
              <a:t>Certain budget actions require bridge funding</a:t>
            </a:r>
          </a:p>
          <a:p>
            <a:pPr lvl="1"/>
            <a:r>
              <a:rPr lang="en-US" sz="1800" dirty="0">
                <a:latin typeface="Helvetica Light"/>
              </a:rPr>
              <a:t>Retirement at the end of FY23 and actual reduction will not take place until FY24</a:t>
            </a:r>
          </a:p>
          <a:p>
            <a:pPr marL="0" lvl="0" indent="0">
              <a:buNone/>
            </a:pPr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pPr lvl="1"/>
            <a:endParaRPr lang="en-US" sz="16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8809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051" y="131630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Helvetica Light"/>
              </a:rPr>
              <a:t>Budget Reductions by Area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640F215-C3F6-4382-B371-10B4FC690C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713664"/>
              </p:ext>
            </p:extLst>
          </p:nvPr>
        </p:nvGraphicFramePr>
        <p:xfrm>
          <a:off x="1128576" y="1457193"/>
          <a:ext cx="6343650" cy="5038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6896057" imgH="5476751" progId="Excel.Sheet.12">
                  <p:embed/>
                </p:oleObj>
              </mc:Choice>
              <mc:Fallback>
                <p:oleObj name="Worksheet" r:id="rId4" imgW="6896057" imgH="5476751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0640F215-C3F6-4382-B371-10B4FC690C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28576" y="1457193"/>
                        <a:ext cx="6343650" cy="5038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57689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605" y="2819400"/>
            <a:ext cx="7772400" cy="133523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310260"/>
                </a:solidFill>
                <a:latin typeface="Helvetica Light"/>
                <a:cs typeface="Helvetica Light"/>
              </a:rPr>
              <a:t>FY23 Tuition Proposal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6019800"/>
            <a:ext cx="6400800" cy="284708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>
                <a:solidFill>
                  <a:srgbClr val="310260"/>
                </a:solidFill>
                <a:latin typeface="Helvetica Light"/>
                <a:cs typeface="Helvetica Light"/>
              </a:rPr>
              <a:t>A community of learners improving our world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28600"/>
            <a:ext cx="1566010" cy="125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5084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12" y="0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Tuition Costs at Selected Institutions – FY22</a:t>
            </a:r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85F8E513-F6B0-4A91-8620-BC8171281F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7092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41221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0595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History – Tuition and Budget Reductions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110F8C-43C2-4E68-8A4D-CE6457A44367}"/>
              </a:ext>
            </a:extLst>
          </p:cNvPr>
          <p:cNvSpPr txBox="1"/>
          <p:nvPr/>
        </p:nvSpPr>
        <p:spPr>
          <a:xfrm>
            <a:off x="5334000" y="4610969"/>
            <a:ext cx="23622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Helvetica Light"/>
              </a:rPr>
              <a:t>Budget Reductions</a:t>
            </a:r>
          </a:p>
          <a:p>
            <a:pPr algn="ctr"/>
            <a:r>
              <a:rPr lang="en-US" sz="1200" dirty="0">
                <a:latin typeface="Helvetica Light"/>
              </a:rPr>
              <a:t>FY10 - $1.8M</a:t>
            </a:r>
          </a:p>
          <a:p>
            <a:pPr algn="ctr"/>
            <a:r>
              <a:rPr lang="en-US" sz="1200" dirty="0">
                <a:latin typeface="Helvetica Light"/>
              </a:rPr>
              <a:t>FY12 - $2.5M</a:t>
            </a:r>
          </a:p>
          <a:p>
            <a:pPr algn="ctr"/>
            <a:r>
              <a:rPr lang="en-US" sz="1200" dirty="0">
                <a:latin typeface="Helvetica Light"/>
              </a:rPr>
              <a:t>FY15 - $1.5M</a:t>
            </a:r>
          </a:p>
          <a:p>
            <a:pPr algn="ctr"/>
            <a:r>
              <a:rPr lang="en-US" sz="1200" dirty="0">
                <a:latin typeface="Helvetica Light"/>
              </a:rPr>
              <a:t>FY18 - $4.0M</a:t>
            </a:r>
          </a:p>
          <a:p>
            <a:pPr algn="ctr"/>
            <a:r>
              <a:rPr lang="en-US" sz="1200" dirty="0">
                <a:latin typeface="Helvetica Light"/>
              </a:rPr>
              <a:t>FY19 - $5.9M</a:t>
            </a:r>
          </a:p>
          <a:p>
            <a:pPr algn="ctr"/>
            <a:r>
              <a:rPr lang="en-US" sz="1200" dirty="0">
                <a:latin typeface="Helvetica Light"/>
              </a:rPr>
              <a:t>FY21 - $6.0M</a:t>
            </a:r>
          </a:p>
          <a:p>
            <a:pPr algn="ctr"/>
            <a:r>
              <a:rPr lang="en-US" sz="1200" dirty="0">
                <a:latin typeface="Helvetica Light"/>
              </a:rPr>
              <a:t>FY22 - $5.3M</a:t>
            </a:r>
          </a:p>
          <a:p>
            <a:pPr algn="ctr"/>
            <a:r>
              <a:rPr lang="en-US" sz="1200" dirty="0">
                <a:latin typeface="Helvetica Light"/>
              </a:rPr>
              <a:t>FY23 - $4.5M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A31564-5A9D-4ABF-BFF0-28777D47E16A}"/>
              </a:ext>
            </a:extLst>
          </p:cNvPr>
          <p:cNvSpPr txBox="1"/>
          <p:nvPr/>
        </p:nvSpPr>
        <p:spPr>
          <a:xfrm>
            <a:off x="457200" y="1524000"/>
            <a:ext cx="6629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1400" b="1" dirty="0">
                <a:latin typeface="Helvetica Light"/>
              </a:rPr>
              <a:t>Tuition Increases </a:t>
            </a:r>
            <a:endParaRPr lang="en-US" sz="1400" dirty="0">
              <a:latin typeface="Helvetica Light"/>
            </a:endParaRPr>
          </a:p>
          <a:p>
            <a:pPr lvl="1">
              <a:buFontTx/>
              <a:buChar char="•"/>
            </a:pPr>
            <a:r>
              <a:rPr lang="en-US" sz="1400" dirty="0">
                <a:latin typeface="Helvetica Light"/>
              </a:rPr>
              <a:t>FY13 – 3%</a:t>
            </a:r>
          </a:p>
          <a:p>
            <a:pPr lvl="1">
              <a:buFontTx/>
              <a:buChar char="•"/>
            </a:pPr>
            <a:r>
              <a:rPr lang="en-US" sz="1400" dirty="0">
                <a:latin typeface="Helvetica Light"/>
              </a:rPr>
              <a:t>FY14 – 0%</a:t>
            </a:r>
          </a:p>
          <a:p>
            <a:pPr lvl="1">
              <a:buFontTx/>
              <a:buChar char="•"/>
            </a:pPr>
            <a:r>
              <a:rPr lang="en-US" sz="1400" dirty="0">
                <a:latin typeface="Helvetica Light"/>
              </a:rPr>
              <a:t>FY15 – 0%</a:t>
            </a:r>
          </a:p>
          <a:p>
            <a:pPr lvl="1">
              <a:buFontTx/>
              <a:buChar char="•"/>
            </a:pPr>
            <a:r>
              <a:rPr lang="en-US" sz="1400" dirty="0">
                <a:latin typeface="Helvetica Light"/>
              </a:rPr>
              <a:t>FY16 – 3.5%</a:t>
            </a:r>
          </a:p>
          <a:p>
            <a:pPr lvl="1">
              <a:buFontTx/>
              <a:buChar char="•"/>
            </a:pPr>
            <a:r>
              <a:rPr lang="en-US" sz="1400" dirty="0">
                <a:latin typeface="Helvetica Light"/>
              </a:rPr>
              <a:t>FY17 – 0%</a:t>
            </a:r>
          </a:p>
          <a:p>
            <a:pPr lvl="1">
              <a:buFontTx/>
              <a:buChar char="•"/>
            </a:pPr>
            <a:r>
              <a:rPr lang="en-US" sz="1400" dirty="0">
                <a:latin typeface="Helvetica Light"/>
              </a:rPr>
              <a:t>FY18 – 3.9%</a:t>
            </a:r>
          </a:p>
          <a:p>
            <a:pPr lvl="1">
              <a:buFontTx/>
              <a:buChar char="•"/>
            </a:pPr>
            <a:r>
              <a:rPr lang="en-US" sz="1400" dirty="0">
                <a:latin typeface="Helvetica Light"/>
              </a:rPr>
              <a:t>FY19 – 0%</a:t>
            </a:r>
          </a:p>
          <a:p>
            <a:pPr lvl="1">
              <a:buFontTx/>
              <a:buChar char="•"/>
            </a:pPr>
            <a:r>
              <a:rPr lang="en-US" sz="1400" dirty="0">
                <a:latin typeface="Helvetica Light"/>
              </a:rPr>
              <a:t>FY20 – 3%</a:t>
            </a:r>
          </a:p>
          <a:p>
            <a:pPr lvl="1">
              <a:buFontTx/>
              <a:buChar char="•"/>
            </a:pPr>
            <a:r>
              <a:rPr lang="en-US" sz="1400" dirty="0">
                <a:latin typeface="Helvetica Light"/>
              </a:rPr>
              <a:t>FY21 – 3% (0% Fall)</a:t>
            </a:r>
          </a:p>
          <a:p>
            <a:pPr lvl="1">
              <a:buFontTx/>
              <a:buChar char="•"/>
            </a:pPr>
            <a:r>
              <a:rPr lang="en-US" sz="1400" dirty="0">
                <a:latin typeface="Helvetica Light"/>
              </a:rPr>
              <a:t>FY22 – 3.5%</a:t>
            </a:r>
          </a:p>
          <a:p>
            <a:pPr lvl="1">
              <a:buFontTx/>
              <a:buChar char="•"/>
            </a:pPr>
            <a:endParaRPr lang="en-US" sz="1400" dirty="0">
              <a:latin typeface="Helvetica Light"/>
            </a:endParaRPr>
          </a:p>
          <a:p>
            <a:pPr lvl="1">
              <a:buFontTx/>
              <a:buChar char="•"/>
            </a:pPr>
            <a:r>
              <a:rPr lang="en-US" sz="1400" dirty="0">
                <a:latin typeface="Helvetica Light"/>
              </a:rPr>
              <a:t>5 Year Average (FY18-22) – 2.38%</a:t>
            </a:r>
          </a:p>
          <a:p>
            <a:pPr lvl="1">
              <a:buFontTx/>
              <a:buChar char="•"/>
            </a:pPr>
            <a:r>
              <a:rPr lang="en-US" sz="1400" dirty="0">
                <a:latin typeface="Helvetica Light"/>
              </a:rPr>
              <a:t>10 Year Average (FY13-22) – 1.84%</a:t>
            </a:r>
          </a:p>
          <a:p>
            <a:endParaRPr lang="en-US" dirty="0">
              <a:latin typeface="Helvetica Light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7D739FB-CFD2-42C5-9BF5-B3ADD87F92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49113"/>
              </p:ext>
            </p:extLst>
          </p:nvPr>
        </p:nvGraphicFramePr>
        <p:xfrm>
          <a:off x="3733800" y="1621967"/>
          <a:ext cx="4800600" cy="2873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025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605" y="2819400"/>
            <a:ext cx="7772400" cy="133523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310260"/>
                </a:solidFill>
                <a:latin typeface="Helvetica Light"/>
                <a:cs typeface="Helvetica Light"/>
              </a:rPr>
              <a:t>COVID-19 Budget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6019800"/>
            <a:ext cx="6400800" cy="284708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>
                <a:solidFill>
                  <a:srgbClr val="310260"/>
                </a:solidFill>
                <a:latin typeface="Helvetica Light"/>
                <a:cs typeface="Helvetica Light"/>
              </a:rPr>
              <a:t>A community of learners improving our world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28600"/>
            <a:ext cx="1566010" cy="125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0847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0595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FY23 Tuition Proposal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CA10AD4-FB84-49FE-826B-813AAFBEC90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00200"/>
            <a:ext cx="7696200" cy="3276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>
                <a:latin typeface="Helvetica Light"/>
              </a:rPr>
              <a:t>Tuition increase of 3.5% Undergraduate and 3.9% Graduate</a:t>
            </a:r>
          </a:p>
          <a:p>
            <a:pPr fontAlgn="auto">
              <a:spcAft>
                <a:spcPts val="0"/>
              </a:spcAft>
            </a:pPr>
            <a:endParaRPr lang="en-US" sz="2000" dirty="0">
              <a:latin typeface="Helvetica Light"/>
            </a:endParaRPr>
          </a:p>
          <a:p>
            <a:pPr fontAlgn="auto">
              <a:spcAft>
                <a:spcPts val="0"/>
              </a:spcAft>
            </a:pPr>
            <a:endParaRPr lang="en-US" sz="2000" dirty="0">
              <a:latin typeface="Helvetica Light"/>
            </a:endParaRPr>
          </a:p>
          <a:p>
            <a:pPr fontAlgn="auto">
              <a:spcAft>
                <a:spcPts val="0"/>
              </a:spcAft>
            </a:pPr>
            <a:endParaRPr lang="en-US" sz="2000" dirty="0">
              <a:latin typeface="Helvetica Light"/>
            </a:endParaRPr>
          </a:p>
          <a:p>
            <a:pPr fontAlgn="auto">
              <a:spcAft>
                <a:spcPts val="0"/>
              </a:spcAft>
            </a:pPr>
            <a:endParaRPr lang="en-US" sz="2000" dirty="0">
              <a:latin typeface="Helvetica Light"/>
            </a:endParaRPr>
          </a:p>
          <a:p>
            <a:pPr fontAlgn="auto">
              <a:spcAft>
                <a:spcPts val="0"/>
              </a:spcAft>
            </a:pPr>
            <a:endParaRPr lang="en-US" sz="2000" dirty="0">
              <a:latin typeface="Helvetica Light"/>
            </a:endParaRPr>
          </a:p>
          <a:p>
            <a:pPr fontAlgn="auto">
              <a:spcAft>
                <a:spcPts val="0"/>
              </a:spcAft>
            </a:pPr>
            <a:endParaRPr lang="en-US" sz="2000" dirty="0">
              <a:latin typeface="Helvetica Light"/>
            </a:endParaRP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</a:pPr>
            <a:endParaRPr lang="en-US" sz="1400" dirty="0">
              <a:latin typeface="Helvetica Light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</a:pPr>
            <a:endParaRPr lang="en-US" sz="1800" b="1" u="sng" dirty="0">
              <a:latin typeface="Helvetica Light"/>
            </a:endParaRPr>
          </a:p>
          <a:p>
            <a:pPr lvl="1" fontAlgn="auto">
              <a:spcAft>
                <a:spcPts val="0"/>
              </a:spcAft>
              <a:buFontTx/>
              <a:buNone/>
            </a:pPr>
            <a:r>
              <a:rPr lang="en-US" sz="2000" dirty="0">
                <a:latin typeface="Helvetica Light"/>
              </a:rPr>
              <a:t>	</a:t>
            </a:r>
          </a:p>
          <a:p>
            <a:pPr lvl="1" fontAlgn="auto">
              <a:spcAft>
                <a:spcPts val="0"/>
              </a:spcAft>
              <a:buFontTx/>
              <a:buNone/>
            </a:pPr>
            <a:endParaRPr lang="en-US" sz="2000" dirty="0">
              <a:latin typeface="Helvetica Light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5752430-D69C-4864-8140-5FA9AF774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649689"/>
              </p:ext>
            </p:extLst>
          </p:nvPr>
        </p:nvGraphicFramePr>
        <p:xfrm>
          <a:off x="1230957" y="2367621"/>
          <a:ext cx="6400800" cy="16476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0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9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MN Undergraduate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FY22</a:t>
                      </a:r>
                    </a:p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Board Approved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FY23</a:t>
                      </a:r>
                    </a:p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Amount of Increase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FY23 est.</a:t>
                      </a:r>
                      <a:r>
                        <a:rPr lang="en-US" sz="1400" baseline="0" dirty="0">
                          <a:latin typeface="Helvetica Light"/>
                        </a:rPr>
                        <a:t> (Proposed</a:t>
                      </a:r>
                      <a:r>
                        <a:rPr lang="en-US" sz="1400" dirty="0">
                          <a:latin typeface="Helvetica Light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8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Per Credit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$267.90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$9.38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$277.28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93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Banded (Semester)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$4,050.09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$141.75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$4,191.84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8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Banded</a:t>
                      </a:r>
                      <a:r>
                        <a:rPr lang="en-US" sz="1400" baseline="0" dirty="0">
                          <a:latin typeface="Helvetica Light"/>
                        </a:rPr>
                        <a:t> (Annual)</a:t>
                      </a:r>
                      <a:endParaRPr lang="en-US" sz="1400" dirty="0">
                        <a:latin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$8,100.18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$283.50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$8,383.68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EB145B-00D5-44DB-BC93-33FD45F38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075705"/>
              </p:ext>
            </p:extLst>
          </p:nvPr>
        </p:nvGraphicFramePr>
        <p:xfrm>
          <a:off x="1242989" y="4040047"/>
          <a:ext cx="6400800" cy="8247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0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9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MN Graduate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FY22</a:t>
                      </a:r>
                    </a:p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Board Approved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FY23</a:t>
                      </a:r>
                    </a:p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Amount of Increase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FY23 est.</a:t>
                      </a:r>
                      <a:r>
                        <a:rPr lang="en-US" sz="1400" baseline="0" dirty="0">
                          <a:latin typeface="Helvetica Light"/>
                        </a:rPr>
                        <a:t> (Proposed</a:t>
                      </a:r>
                      <a:r>
                        <a:rPr lang="en-US" sz="1400" dirty="0">
                          <a:latin typeface="Helvetica Light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8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Per Credit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$444.98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$17.36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Helvetica Light"/>
                        </a:rPr>
                        <a:t>$462.34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1154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7331528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Helvetica Light"/>
              </a:rPr>
              <a:t>Looking Ahead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9B04ADD-65BA-490E-8D48-0B65A7A6603C}"/>
              </a:ext>
            </a:extLst>
          </p:cNvPr>
          <p:cNvSpPr txBox="1">
            <a:spLocks noChangeArrowheads="1"/>
          </p:cNvSpPr>
          <p:nvPr/>
        </p:nvSpPr>
        <p:spPr>
          <a:xfrm>
            <a:off x="405316" y="1435088"/>
            <a:ext cx="8305800" cy="4432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Helvetica Light"/>
              </a:rPr>
              <a:t>Legislative Session Begins – January 31, 2022</a:t>
            </a:r>
          </a:p>
          <a:p>
            <a:endParaRPr lang="en-US" sz="1100" dirty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State Economic Forecast – End of February</a:t>
            </a:r>
          </a:p>
          <a:p>
            <a:endParaRPr lang="en-US" sz="1100" dirty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Legislature Adjourns – May 23, 2022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100" dirty="0">
              <a:solidFill>
                <a:prstClr val="black"/>
              </a:solidFill>
              <a:latin typeface="Helvetica Light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</a:rPr>
              <a:t>Budget and tuition/fees action at May/June Board of Trustees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100" dirty="0">
              <a:solidFill>
                <a:prstClr val="black"/>
              </a:solidFill>
              <a:latin typeface="Helvetica Light"/>
            </a:endParaRPr>
          </a:p>
          <a:p>
            <a:r>
              <a:rPr lang="en-US" sz="1800" dirty="0">
                <a:solidFill>
                  <a:prstClr val="black"/>
                </a:solidFill>
                <a:latin typeface="Helvetica Light"/>
              </a:rPr>
              <a:t>Implement budget reductions by July 1, 2022 (other than bridge funding)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</a:rPr>
              <a:t>COVID-19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</a:rPr>
              <a:t>Future budget communications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</a:endParaRPr>
          </a:p>
          <a:p>
            <a:pPr marL="457200" marR="0" lvl="1" indent="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</a:endParaRPr>
          </a:p>
          <a:p>
            <a:pPr marL="685800" marR="0" lvl="1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85208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98108"/>
            <a:ext cx="7772400" cy="133523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310260"/>
                </a:solidFill>
                <a:latin typeface="Helvetica Light"/>
                <a:cs typeface="Helvetica Light"/>
              </a:rPr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77145"/>
            <a:ext cx="6400800" cy="284708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>
                <a:solidFill>
                  <a:srgbClr val="310260"/>
                </a:solidFill>
                <a:latin typeface="Helvetica Light"/>
                <a:cs typeface="Helvetica Light"/>
              </a:rPr>
              <a:t>A community of learners improving our world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914400"/>
            <a:ext cx="2612205" cy="209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3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25" y="19571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Federal COVID Relief Funding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851A6286-BCBC-4BB1-B526-E5016DBF23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752599"/>
          <a:ext cx="8229600" cy="480059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4298581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98138363"/>
                    </a:ext>
                  </a:extLst>
                </a:gridCol>
                <a:gridCol w="1629878">
                  <a:extLst>
                    <a:ext uri="{9D8B030D-6E8A-4147-A177-3AD203B41FA5}">
                      <a16:colId xmlns:a16="http://schemas.microsoft.com/office/drawing/2014/main" val="1650671164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val="1269418302"/>
                    </a:ext>
                  </a:extLst>
                </a:gridCol>
                <a:gridCol w="1819175">
                  <a:extLst>
                    <a:ext uri="{9D8B030D-6E8A-4147-A177-3AD203B41FA5}">
                      <a16:colId xmlns:a16="http://schemas.microsoft.com/office/drawing/2014/main" val="1023537068"/>
                    </a:ext>
                  </a:extLst>
                </a:gridCol>
              </a:tblGrid>
              <a:tr h="75423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latin typeface="Helvetica Light"/>
                        </a:rPr>
                        <a:t>Bill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latin typeface="Helvetica Light"/>
                        </a:rPr>
                        <a:t>Date 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latin typeface="Helvetica Light"/>
                        </a:rPr>
                        <a:t>Total Amount to WSU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latin typeface="Helvetica Light"/>
                        </a:rPr>
                        <a:t>Student Portion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>
                          <a:latin typeface="Helvetica Light"/>
                        </a:rPr>
                        <a:t>Institutional Portion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4289766"/>
                  </a:ext>
                </a:extLst>
              </a:tr>
              <a:tr h="8518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Helvetica Light"/>
                        </a:rPr>
                        <a:t>CARES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March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$5.70M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$2.85M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$2.85M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3576054"/>
                  </a:ext>
                </a:extLst>
              </a:tr>
              <a:tr h="106483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Helvetica Light"/>
                        </a:rPr>
                        <a:t>CRRSAA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December 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$8.90M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$2.85M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$6.05M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3975391"/>
                  </a:ext>
                </a:extLst>
              </a:tr>
              <a:tr h="106483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Helvetica Light"/>
                        </a:rPr>
                        <a:t>ARP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March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$15.48M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$7.78M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$7.70M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4539943"/>
                  </a:ext>
                </a:extLst>
              </a:tr>
              <a:tr h="106483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Helvetica Light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Helvetica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$30.08M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$13.48M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Helvetica Light"/>
                        </a:rPr>
                        <a:t>$16.6M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7992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809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25" y="19571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COVID-19 Budget Impact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C8B3CD-295F-457F-A449-E4A9D64BA3E5}"/>
              </a:ext>
            </a:extLst>
          </p:cNvPr>
          <p:cNvSpPr txBox="1"/>
          <p:nvPr/>
        </p:nvSpPr>
        <p:spPr>
          <a:xfrm>
            <a:off x="170872" y="1476784"/>
            <a:ext cx="3782291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ea typeface="ＭＳ Ｐゴシック" pitchFamily="66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ea typeface="ＭＳ Ｐゴシック" pitchFamily="66" charset="-128"/>
                <a:cs typeface="+mn-cs"/>
              </a:rPr>
              <a:t>Direct COVID-19 Expenses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ea typeface="ＭＳ Ｐゴシック" pitchFamily="66" charset="-128"/>
                <a:cs typeface="+mn-cs"/>
              </a:rPr>
              <a:t>Testing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ea typeface="ＭＳ Ｐゴシック" pitchFamily="66" charset="-128"/>
                <a:cs typeface="+mn-cs"/>
              </a:rPr>
              <a:t>Staffing (Health Service, Facilities)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ea typeface="ＭＳ Ｐゴシック" pitchFamily="66" charset="-128"/>
                <a:cs typeface="+mn-cs"/>
              </a:rPr>
              <a:t>Cleaning Supplies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ea typeface="ＭＳ Ｐゴシック" pitchFamily="66" charset="-128"/>
                <a:cs typeface="+mn-cs"/>
              </a:rPr>
              <a:t>Technology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ea typeface="ＭＳ Ｐゴシック" pitchFamily="66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ea typeface="ＭＳ Ｐゴシック" pitchFamily="66" charset="-128"/>
                <a:cs typeface="+mn-cs"/>
              </a:rPr>
              <a:t>Lost Revenue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ea typeface="ＭＳ Ｐゴシック" pitchFamily="66" charset="-128"/>
                <a:cs typeface="+mn-cs"/>
              </a:rPr>
              <a:t>Tuition and Fees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ea typeface="ＭＳ Ｐゴシック" pitchFamily="66" charset="-128"/>
                <a:cs typeface="+mn-cs"/>
              </a:rPr>
              <a:t>Room and Board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ea typeface="ＭＳ Ｐゴシック" pitchFamily="66" charset="-128"/>
                <a:cs typeface="+mn-cs"/>
              </a:rPr>
              <a:t>Summer Camps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ea typeface="ＭＳ Ｐゴシック" pitchFamily="66" charset="-128"/>
                <a:cs typeface="+mn-cs"/>
              </a:rPr>
              <a:t>Bookstore Sales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ea typeface="ＭＳ Ｐゴシック" pitchFamily="66" charset="-128"/>
                <a:cs typeface="+mn-cs"/>
              </a:rPr>
              <a:t>Chartwells Commissions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ea typeface="ＭＳ Ｐゴシック" pitchFamily="66" charset="-128"/>
                <a:cs typeface="+mn-cs"/>
              </a:rPr>
              <a:t>Child Care Center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Light"/>
              <a:ea typeface="ＭＳ Ｐゴシック" pitchFamily="66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ea typeface="ＭＳ Ｐゴシック" pitchFamily="66" charset="-128"/>
                <a:cs typeface="+mn-cs"/>
              </a:rPr>
              <a:t>Refunds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Light"/>
                <a:ea typeface="ＭＳ Ｐゴシック" pitchFamily="66" charset="-128"/>
                <a:cs typeface="+mn-cs"/>
              </a:rPr>
              <a:t>Room and Board – Spring 20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9DC2CDC-76EA-4EA9-9E22-282118CD09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71272" y="1486968"/>
          <a:ext cx="4648200" cy="5068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7276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25" y="19571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Federal COVID Relief Funding Notes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3507292F-936C-4F52-B453-B8FFDBDAB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21" y="1548961"/>
            <a:ext cx="8531357" cy="4895409"/>
          </a:xfrm>
        </p:spPr>
        <p:txBody>
          <a:bodyPr>
            <a:noAutofit/>
          </a:bodyPr>
          <a:lstStyle/>
          <a:p>
            <a:r>
              <a:rPr lang="en-US" sz="2000" dirty="0">
                <a:latin typeface="Helvetica Light"/>
              </a:rPr>
              <a:t>Final ARP student allocations have all been made </a:t>
            </a:r>
            <a:endParaRPr lang="en-US" sz="16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r>
              <a:rPr lang="en-US" sz="2000" dirty="0">
                <a:latin typeface="Helvetica Light"/>
              </a:rPr>
              <a:t>Current institutional needs (lost revenue, direct expenses, residence hall refunds) </a:t>
            </a:r>
            <a:r>
              <a:rPr lang="en-US" sz="2000" b="1" dirty="0">
                <a:solidFill>
                  <a:srgbClr val="C00000"/>
                </a:solidFill>
                <a:latin typeface="Helvetica Light"/>
              </a:rPr>
              <a:t>exceeds dollars available by $14.28M</a:t>
            </a:r>
          </a:p>
          <a:p>
            <a:endParaRPr lang="en-US" sz="2000" dirty="0">
              <a:latin typeface="Helvetica Light"/>
            </a:endParaRPr>
          </a:p>
          <a:p>
            <a:r>
              <a:rPr lang="en-US" sz="2000" dirty="0">
                <a:latin typeface="Helvetica Light"/>
              </a:rPr>
              <a:t>All Federal COVID funds must be expended by May of 2022 – unless extended</a:t>
            </a:r>
          </a:p>
          <a:p>
            <a:endParaRPr lang="en-US" sz="2000" dirty="0">
              <a:latin typeface="Helvetica Light"/>
            </a:endParaRPr>
          </a:p>
          <a:p>
            <a:r>
              <a:rPr lang="en-US" sz="2000" dirty="0">
                <a:latin typeface="Helvetica Light"/>
              </a:rPr>
              <a:t>How to budget for future COVID impacts? (Another variant?)</a:t>
            </a:r>
          </a:p>
          <a:p>
            <a:endParaRPr lang="en-US" sz="2000" dirty="0">
              <a:latin typeface="Helvetica Light"/>
            </a:endParaRPr>
          </a:p>
          <a:p>
            <a:r>
              <a:rPr lang="en-US" sz="2000" dirty="0">
                <a:latin typeface="Helvetica Light"/>
              </a:rPr>
              <a:t>WSU conservative on COVID – impact enrollment?</a:t>
            </a: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  <a:p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5845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605" y="2819400"/>
            <a:ext cx="7772400" cy="133523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310260"/>
                </a:solidFill>
                <a:latin typeface="Helvetica Light"/>
                <a:cs typeface="Helvetica Light"/>
              </a:rPr>
              <a:t>Enrollment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6019800"/>
            <a:ext cx="6400800" cy="284708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>
                <a:solidFill>
                  <a:srgbClr val="310260"/>
                </a:solidFill>
                <a:latin typeface="Helvetica Light"/>
                <a:cs typeface="Helvetica Light"/>
              </a:rPr>
              <a:t>A community of learners improving our world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28600"/>
            <a:ext cx="1566010" cy="125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102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25" y="19571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Total FYE (Full Year Equivalent) Enrollment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33ABAB9-A7F7-4170-80F2-FEC0DE2366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3622966"/>
              </p:ext>
            </p:extLst>
          </p:nvPr>
        </p:nvGraphicFramePr>
        <p:xfrm>
          <a:off x="715552" y="1397850"/>
          <a:ext cx="8189838" cy="3250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BBDF5E0-0E39-42E1-8223-4ABA440222C8}"/>
              </a:ext>
            </a:extLst>
          </p:cNvPr>
          <p:cNvSpPr txBox="1"/>
          <p:nvPr/>
        </p:nvSpPr>
        <p:spPr>
          <a:xfrm>
            <a:off x="1943100" y="4878163"/>
            <a:ext cx="5257800" cy="1163973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latin typeface="Helvetica Light"/>
              </a:rPr>
              <a:t>Enrollment Change</a:t>
            </a:r>
          </a:p>
          <a:p>
            <a:pPr algn="ctr"/>
            <a:endParaRPr lang="en-US" sz="800" dirty="0">
              <a:latin typeface="Helvetica Light"/>
            </a:endParaRPr>
          </a:p>
          <a:p>
            <a:pPr algn="ctr"/>
            <a:r>
              <a:rPr lang="en-US" sz="1800" dirty="0">
                <a:latin typeface="Helvetica Light"/>
              </a:rPr>
              <a:t>FY21 to FY22: -574 FYE or -8.7%</a:t>
            </a:r>
          </a:p>
          <a:p>
            <a:pPr algn="ctr">
              <a:lnSpc>
                <a:spcPct val="150000"/>
              </a:lnSpc>
            </a:pPr>
            <a:r>
              <a:rPr lang="en-US" sz="1800" dirty="0">
                <a:latin typeface="Helvetica Light"/>
              </a:rPr>
              <a:t>FY22 to FY23: -265 FYE or -4.3%</a:t>
            </a:r>
          </a:p>
        </p:txBody>
      </p:sp>
    </p:spTree>
    <p:extLst>
      <p:ext uri="{BB962C8B-B14F-4D97-AF65-F5344CB8AC3E}">
        <p14:creationId xmlns:p14="http://schemas.microsoft.com/office/powerpoint/2010/main" val="375059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425" y="223398"/>
            <a:ext cx="922965" cy="7394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-1" y="1292417"/>
            <a:ext cx="9144002" cy="0"/>
          </a:xfrm>
          <a:prstGeom prst="line">
            <a:avLst/>
          </a:prstGeom>
          <a:ln>
            <a:solidFill>
              <a:srgbClr val="40008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D915BEDA-1C67-4D53-A359-D87183270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25" y="19571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Helvetica Light"/>
              </a:rPr>
              <a:t>New Entering Freshman Enrollment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FFC3A63-4B04-4DE9-A821-5D9452CD3A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7780331"/>
              </p:ext>
            </p:extLst>
          </p:nvPr>
        </p:nvGraphicFramePr>
        <p:xfrm>
          <a:off x="457200" y="1292418"/>
          <a:ext cx="8229600" cy="3431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63C190D-0172-4EC3-8B43-670E4B235A9D}"/>
              </a:ext>
            </a:extLst>
          </p:cNvPr>
          <p:cNvSpPr txBox="1"/>
          <p:nvPr/>
        </p:nvSpPr>
        <p:spPr>
          <a:xfrm>
            <a:off x="1828800" y="4876800"/>
            <a:ext cx="5257800" cy="158825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>
                <a:latin typeface="Helvetica Light"/>
              </a:rPr>
              <a:t>NEF Change</a:t>
            </a:r>
          </a:p>
          <a:p>
            <a:pPr algn="ctr"/>
            <a:endParaRPr lang="en-US" sz="800" dirty="0">
              <a:latin typeface="Helvetica Light"/>
            </a:endParaRPr>
          </a:p>
          <a:p>
            <a:pPr algn="ctr"/>
            <a:r>
              <a:rPr lang="en-US" sz="1800" dirty="0">
                <a:latin typeface="Helvetica Light"/>
              </a:rPr>
              <a:t>2019 to 2020: -291 or -18.6%</a:t>
            </a:r>
          </a:p>
          <a:p>
            <a:pPr algn="ctr">
              <a:lnSpc>
                <a:spcPct val="150000"/>
              </a:lnSpc>
            </a:pPr>
            <a:r>
              <a:rPr lang="en-US" sz="1800" dirty="0">
                <a:latin typeface="Helvetica Light"/>
              </a:rPr>
              <a:t>2020 to 2021: -166 or -13.1%</a:t>
            </a:r>
          </a:p>
          <a:p>
            <a:pPr algn="ctr">
              <a:lnSpc>
                <a:spcPct val="150000"/>
              </a:lnSpc>
            </a:pPr>
            <a:r>
              <a:rPr lang="en-US" sz="1800" dirty="0">
                <a:latin typeface="Helvetica Light"/>
              </a:rPr>
              <a:t>2019 to 2021: -457 or -29.3%</a:t>
            </a:r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937966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330ADC68DFAB429F0AF3FACAA77EC0" ma:contentTypeVersion="14" ma:contentTypeDescription="Create a new document." ma:contentTypeScope="" ma:versionID="e225c453c0c5dd99f9dd0b7fbac9eb63">
  <xsd:schema xmlns:xsd="http://www.w3.org/2001/XMLSchema" xmlns:xs="http://www.w3.org/2001/XMLSchema" xmlns:p="http://schemas.microsoft.com/office/2006/metadata/properties" xmlns:ns3="7a7c3e2f-4931-4172-95af-c8b5b6ef0752" xmlns:ns4="5be28f44-6f80-4b73-81cc-225ab7a72423" targetNamespace="http://schemas.microsoft.com/office/2006/metadata/properties" ma:root="true" ma:fieldsID="ee6805a42459bda8db8e9fb97d42caef" ns3:_="" ns4:_="">
    <xsd:import namespace="7a7c3e2f-4931-4172-95af-c8b5b6ef0752"/>
    <xsd:import namespace="5be28f44-6f80-4b73-81cc-225ab7a7242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7c3e2f-4931-4172-95af-c8b5b6ef07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e28f44-6f80-4b73-81cc-225ab7a724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FEBB12-CD6E-4299-8208-9D6FB862ED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971AC3-F23A-46C1-8FDD-A259CF74A466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7a7c3e2f-4931-4172-95af-c8b5b6ef0752"/>
    <ds:schemaRef ds:uri="5be28f44-6f80-4b73-81cc-225ab7a72423"/>
  </ds:schemaRefs>
</ds:datastoreItem>
</file>

<file path=customXml/itemProps3.xml><?xml version="1.0" encoding="utf-8"?>
<ds:datastoreItem xmlns:ds="http://schemas.openxmlformats.org/officeDocument/2006/customXml" ds:itemID="{C58FBB88-C8A6-4489-A4D6-CE607FDB41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7c3e2f-4931-4172-95af-c8b5b6ef0752"/>
    <ds:schemaRef ds:uri="5be28f44-6f80-4b73-81cc-225ab7a724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14842</TotalTime>
  <Words>1487</Words>
  <Application>Microsoft Office PowerPoint</Application>
  <PresentationFormat>On-screen Show (4:3)</PresentationFormat>
  <Paragraphs>422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Helvetica Light</vt:lpstr>
      <vt:lpstr>Office Theme</vt:lpstr>
      <vt:lpstr>Worksheet</vt:lpstr>
      <vt:lpstr>FY23 Tuition Consultation SFMC March 16, 2022</vt:lpstr>
      <vt:lpstr>Up Front</vt:lpstr>
      <vt:lpstr>COVID-19 Budget Update</vt:lpstr>
      <vt:lpstr>Federal COVID Relief Funding</vt:lpstr>
      <vt:lpstr>COVID-19 Budget Impact</vt:lpstr>
      <vt:lpstr>Federal COVID Relief Funding Notes</vt:lpstr>
      <vt:lpstr>Enrollment</vt:lpstr>
      <vt:lpstr>Total FYE (Full Year Equivalent) Enrollment</vt:lpstr>
      <vt:lpstr>New Entering Freshman Enrollment</vt:lpstr>
      <vt:lpstr>New Entering Transfers Enrollment</vt:lpstr>
      <vt:lpstr>Enrollment – Mn State</vt:lpstr>
      <vt:lpstr>Enrollment – Fall 2022 Metrics</vt:lpstr>
      <vt:lpstr>FY23 Budget Update</vt:lpstr>
      <vt:lpstr>Fiscal Updates</vt:lpstr>
      <vt:lpstr>State Budget Surplus</vt:lpstr>
      <vt:lpstr>Mn State Supplemental Budget Request</vt:lpstr>
      <vt:lpstr>Budget Scenarios – FY23</vt:lpstr>
      <vt:lpstr>FY23 Budget Scenarios (as of 2/8/22)</vt:lpstr>
      <vt:lpstr>Budget Summary – FY23</vt:lpstr>
      <vt:lpstr>FY23 Budget Reduction Process</vt:lpstr>
      <vt:lpstr> Budget Deficit Targets</vt:lpstr>
      <vt:lpstr>2021 BESI </vt:lpstr>
      <vt:lpstr>Budget Reduction Timeline </vt:lpstr>
      <vt:lpstr>Budget Reductions</vt:lpstr>
      <vt:lpstr>Budget Reductions – FY23</vt:lpstr>
      <vt:lpstr>Budget Reductions by Area</vt:lpstr>
      <vt:lpstr>FY23 Tuition Proposal</vt:lpstr>
      <vt:lpstr>Tuition Costs at Selected Institutions – FY22</vt:lpstr>
      <vt:lpstr>History – Tuition and Budget Reductions</vt:lpstr>
      <vt:lpstr>FY23 Tuition Proposal</vt:lpstr>
      <vt:lpstr>Looking Ahead</vt:lpstr>
      <vt:lpstr>Thank You!</vt:lpstr>
    </vt:vector>
  </TitlesOfParts>
  <Company>Pat Malotka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Malotka</dc:creator>
  <cp:lastModifiedBy>Soppa, Melissa</cp:lastModifiedBy>
  <cp:revision>440</cp:revision>
  <cp:lastPrinted>2022-02-08T18:01:39Z</cp:lastPrinted>
  <dcterms:created xsi:type="dcterms:W3CDTF">2008-06-04T19:28:35Z</dcterms:created>
  <dcterms:modified xsi:type="dcterms:W3CDTF">2022-03-21T14:09:02Z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0x010100A4330ADC68DFAB429F0AF3FACAA77EC0</vt:lpwstr>
  </property>
</Properties>
</file>